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Default Extension="vml" ContentType="application/vnd.openxmlformats-officedocument.vmlDrawing"/>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15" d="100"/>
          <a:sy n="115" d="100"/>
        </p:scale>
        <p:origin x="-1338"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B378A3-0C5B-4B6D-96B6-2D85FEC39BD6}" type="doc">
      <dgm:prSet loTypeId="urn:microsoft.com/office/officeart/2005/8/layout/hierarchy2" loCatId="hierarchy" qsTypeId="urn:microsoft.com/office/officeart/2005/8/quickstyle/simple1" qsCatId="simple" csTypeId="urn:microsoft.com/office/officeart/2005/8/colors/accent3_1" csCatId="accent3" phldr="1"/>
      <dgm:spPr/>
      <dgm:t>
        <a:bodyPr/>
        <a:lstStyle/>
        <a:p>
          <a:endParaRPr lang="ru-RU"/>
        </a:p>
      </dgm:t>
    </dgm:pt>
    <dgm:pt modelId="{0C6A63C9-CFF4-451E-993A-EE61D7F2C351}">
      <dgm:prSet phldrT="[Текст]"/>
      <dgm:spPr/>
      <dgm:t>
        <a:bodyPr/>
        <a:lstStyle/>
        <a:p>
          <a:r>
            <a:rPr lang="ru-RU" b="1" dirty="0" smtClean="0"/>
            <a:t>Изоляция электрических установок</a:t>
          </a:r>
          <a:endParaRPr lang="ru-RU" dirty="0"/>
        </a:p>
      </dgm:t>
    </dgm:pt>
    <dgm:pt modelId="{E30B77A4-2195-4A42-AF3C-D4DD48B3C753}" type="parTrans" cxnId="{A89D48D2-1F42-4C7D-9B19-010E027C9969}">
      <dgm:prSet/>
      <dgm:spPr/>
      <dgm:t>
        <a:bodyPr/>
        <a:lstStyle/>
        <a:p>
          <a:endParaRPr lang="ru-RU"/>
        </a:p>
      </dgm:t>
    </dgm:pt>
    <dgm:pt modelId="{9E02512E-3EA0-4622-BABC-5F4ECCC1D2E3}" type="sibTrans" cxnId="{A89D48D2-1F42-4C7D-9B19-010E027C9969}">
      <dgm:prSet/>
      <dgm:spPr/>
      <dgm:t>
        <a:bodyPr/>
        <a:lstStyle/>
        <a:p>
          <a:endParaRPr lang="ru-RU"/>
        </a:p>
      </dgm:t>
    </dgm:pt>
    <dgm:pt modelId="{F09D3426-CD9C-4F31-8B7A-68E16995E6B5}">
      <dgm:prSet phldrT="[Текст]" custT="1"/>
      <dgm:spPr/>
      <dgm:t>
        <a:bodyPr/>
        <a:lstStyle/>
        <a:p>
          <a:r>
            <a:rPr lang="ru-RU" sz="2000" b="1" dirty="0" smtClean="0"/>
            <a:t>Внешняя изоляция </a:t>
          </a:r>
          <a:r>
            <a:rPr lang="ru-RU" sz="2000" b="0" dirty="0" smtClean="0"/>
            <a:t>(</a:t>
          </a:r>
          <a:r>
            <a:rPr lang="ru-RU" sz="2000" dirty="0" smtClean="0"/>
            <a:t>воздушные промежутки (например, между проводами разных фаз линии электропередачи), внешние поверхности твердой изоляции (изоляторов), промежутки между контактами разъединителя и т.п. )</a:t>
          </a:r>
          <a:r>
            <a:rPr lang="ru-RU" sz="2000" b="0" dirty="0" smtClean="0"/>
            <a:t> </a:t>
          </a:r>
          <a:endParaRPr lang="ru-RU" sz="2000" b="0" dirty="0"/>
        </a:p>
      </dgm:t>
    </dgm:pt>
    <dgm:pt modelId="{0928BAB6-5B62-4EE4-8347-628504F3C2B4}" type="parTrans" cxnId="{2823F043-77AF-46DC-8728-64840C77173B}">
      <dgm:prSet/>
      <dgm:spPr/>
      <dgm:t>
        <a:bodyPr/>
        <a:lstStyle/>
        <a:p>
          <a:endParaRPr lang="ru-RU"/>
        </a:p>
      </dgm:t>
    </dgm:pt>
    <dgm:pt modelId="{24F6CD76-5261-4BD2-852C-56AEC4305BEB}" type="sibTrans" cxnId="{2823F043-77AF-46DC-8728-64840C77173B}">
      <dgm:prSet/>
      <dgm:spPr/>
      <dgm:t>
        <a:bodyPr/>
        <a:lstStyle/>
        <a:p>
          <a:endParaRPr lang="ru-RU"/>
        </a:p>
      </dgm:t>
    </dgm:pt>
    <dgm:pt modelId="{49C9F9B1-D0AE-47CC-BFE9-5B8304302556}">
      <dgm:prSet phldrT="[Текст]" custT="1"/>
      <dgm:spPr/>
      <dgm:t>
        <a:bodyPr/>
        <a:lstStyle/>
        <a:p>
          <a:r>
            <a:rPr lang="ru-RU" sz="1800" b="1" dirty="0" smtClean="0"/>
            <a:t>Внутренняя изоляция </a:t>
          </a:r>
          <a:r>
            <a:rPr lang="ru-RU" sz="1800" b="0" dirty="0" smtClean="0"/>
            <a:t>(</a:t>
          </a:r>
          <a:r>
            <a:rPr lang="ru-RU" sz="1800" dirty="0" err="1" smtClean="0"/>
            <a:t>изоляция</a:t>
          </a:r>
          <a:r>
            <a:rPr lang="ru-RU" sz="1800" dirty="0" smtClean="0"/>
            <a:t> обмоток трансформаторов и электрических машин, изоляция кабелей, конденсаторов, герметизированная изоляция вводов, изоляция между контактами выключателя в отключенном состоянии, т.е. изоляция герметически изолированная от воздействия окружающей среды  корпусом, оболочкой, баком и т.д. )</a:t>
          </a:r>
          <a:endParaRPr lang="ru-RU" sz="1800" b="1" dirty="0"/>
        </a:p>
      </dgm:t>
    </dgm:pt>
    <dgm:pt modelId="{FBEFCFED-C3D0-4ACB-9113-FD9DC2759892}" type="parTrans" cxnId="{AAE37784-7598-4172-9326-6392AB535A03}">
      <dgm:prSet/>
      <dgm:spPr/>
      <dgm:t>
        <a:bodyPr/>
        <a:lstStyle/>
        <a:p>
          <a:endParaRPr lang="ru-RU"/>
        </a:p>
      </dgm:t>
    </dgm:pt>
    <dgm:pt modelId="{B0DB2BED-BAD6-4C8B-BE97-EE680AE7BE60}" type="sibTrans" cxnId="{AAE37784-7598-4172-9326-6392AB535A03}">
      <dgm:prSet/>
      <dgm:spPr/>
      <dgm:t>
        <a:bodyPr/>
        <a:lstStyle/>
        <a:p>
          <a:endParaRPr lang="ru-RU"/>
        </a:p>
      </dgm:t>
    </dgm:pt>
    <dgm:pt modelId="{9C676FD3-7126-47E5-8105-F85425889639}" type="pres">
      <dgm:prSet presAssocID="{C9B378A3-0C5B-4B6D-96B6-2D85FEC39BD6}" presName="diagram" presStyleCnt="0">
        <dgm:presLayoutVars>
          <dgm:chPref val="1"/>
          <dgm:dir/>
          <dgm:animOne val="branch"/>
          <dgm:animLvl val="lvl"/>
          <dgm:resizeHandles val="exact"/>
        </dgm:presLayoutVars>
      </dgm:prSet>
      <dgm:spPr/>
      <dgm:t>
        <a:bodyPr/>
        <a:lstStyle/>
        <a:p>
          <a:endParaRPr lang="ru-RU"/>
        </a:p>
      </dgm:t>
    </dgm:pt>
    <dgm:pt modelId="{E3329136-FE25-4B25-A36B-3AF69A800CF6}" type="pres">
      <dgm:prSet presAssocID="{0C6A63C9-CFF4-451E-993A-EE61D7F2C351}" presName="root1" presStyleCnt="0"/>
      <dgm:spPr/>
    </dgm:pt>
    <dgm:pt modelId="{969185C9-87F9-4173-9A31-C1519E581C80}" type="pres">
      <dgm:prSet presAssocID="{0C6A63C9-CFF4-451E-993A-EE61D7F2C351}" presName="LevelOneTextNode" presStyleLbl="node0" presStyleIdx="0" presStyleCnt="1">
        <dgm:presLayoutVars>
          <dgm:chPref val="3"/>
        </dgm:presLayoutVars>
      </dgm:prSet>
      <dgm:spPr/>
      <dgm:t>
        <a:bodyPr/>
        <a:lstStyle/>
        <a:p>
          <a:endParaRPr lang="ru-RU"/>
        </a:p>
      </dgm:t>
    </dgm:pt>
    <dgm:pt modelId="{4FE78E07-18EE-4A54-897B-67C1C67D8B10}" type="pres">
      <dgm:prSet presAssocID="{0C6A63C9-CFF4-451E-993A-EE61D7F2C351}" presName="level2hierChild" presStyleCnt="0"/>
      <dgm:spPr/>
    </dgm:pt>
    <dgm:pt modelId="{FAB629EF-88C4-42B9-ADAA-B6DE3A841E06}" type="pres">
      <dgm:prSet presAssocID="{0928BAB6-5B62-4EE4-8347-628504F3C2B4}" presName="conn2-1" presStyleLbl="parChTrans1D2" presStyleIdx="0" presStyleCnt="2"/>
      <dgm:spPr/>
      <dgm:t>
        <a:bodyPr/>
        <a:lstStyle/>
        <a:p>
          <a:endParaRPr lang="ru-RU"/>
        </a:p>
      </dgm:t>
    </dgm:pt>
    <dgm:pt modelId="{FE36F95F-9AFA-474E-AC4F-FB280BEF642A}" type="pres">
      <dgm:prSet presAssocID="{0928BAB6-5B62-4EE4-8347-628504F3C2B4}" presName="connTx" presStyleLbl="parChTrans1D2" presStyleIdx="0" presStyleCnt="2"/>
      <dgm:spPr/>
      <dgm:t>
        <a:bodyPr/>
        <a:lstStyle/>
        <a:p>
          <a:endParaRPr lang="ru-RU"/>
        </a:p>
      </dgm:t>
    </dgm:pt>
    <dgm:pt modelId="{4CA53087-42B8-4A2F-ADD8-CC78B5C7AC3F}" type="pres">
      <dgm:prSet presAssocID="{F09D3426-CD9C-4F31-8B7A-68E16995E6B5}" presName="root2" presStyleCnt="0"/>
      <dgm:spPr/>
    </dgm:pt>
    <dgm:pt modelId="{3689610A-76EE-4B74-9EBB-4C788132026E}" type="pres">
      <dgm:prSet presAssocID="{F09D3426-CD9C-4F31-8B7A-68E16995E6B5}" presName="LevelTwoTextNode" presStyleLbl="node2" presStyleIdx="0" presStyleCnt="2" custScaleX="216085" custScaleY="200947">
        <dgm:presLayoutVars>
          <dgm:chPref val="3"/>
        </dgm:presLayoutVars>
      </dgm:prSet>
      <dgm:spPr/>
      <dgm:t>
        <a:bodyPr/>
        <a:lstStyle/>
        <a:p>
          <a:endParaRPr lang="ru-RU"/>
        </a:p>
      </dgm:t>
    </dgm:pt>
    <dgm:pt modelId="{76B91506-93C8-49C9-86D8-880ADE7A1393}" type="pres">
      <dgm:prSet presAssocID="{F09D3426-CD9C-4F31-8B7A-68E16995E6B5}" presName="level3hierChild" presStyleCnt="0"/>
      <dgm:spPr/>
    </dgm:pt>
    <dgm:pt modelId="{91515D7C-B001-4B8B-A85E-972CD9FCF533}" type="pres">
      <dgm:prSet presAssocID="{FBEFCFED-C3D0-4ACB-9113-FD9DC2759892}" presName="conn2-1" presStyleLbl="parChTrans1D2" presStyleIdx="1" presStyleCnt="2"/>
      <dgm:spPr/>
      <dgm:t>
        <a:bodyPr/>
        <a:lstStyle/>
        <a:p>
          <a:endParaRPr lang="ru-RU"/>
        </a:p>
      </dgm:t>
    </dgm:pt>
    <dgm:pt modelId="{28F0E451-DEE8-4E19-A408-5BACE281541B}" type="pres">
      <dgm:prSet presAssocID="{FBEFCFED-C3D0-4ACB-9113-FD9DC2759892}" presName="connTx" presStyleLbl="parChTrans1D2" presStyleIdx="1" presStyleCnt="2"/>
      <dgm:spPr/>
      <dgm:t>
        <a:bodyPr/>
        <a:lstStyle/>
        <a:p>
          <a:endParaRPr lang="ru-RU"/>
        </a:p>
      </dgm:t>
    </dgm:pt>
    <dgm:pt modelId="{8733A7A3-758A-4E35-BED7-A965AB1907F4}" type="pres">
      <dgm:prSet presAssocID="{49C9F9B1-D0AE-47CC-BFE9-5B8304302556}" presName="root2" presStyleCnt="0"/>
      <dgm:spPr/>
    </dgm:pt>
    <dgm:pt modelId="{3334FC75-886F-42B4-BDC5-27FC58ACB823}" type="pres">
      <dgm:prSet presAssocID="{49C9F9B1-D0AE-47CC-BFE9-5B8304302556}" presName="LevelTwoTextNode" presStyleLbl="node2" presStyleIdx="1" presStyleCnt="2" custScaleX="220043" custScaleY="201680">
        <dgm:presLayoutVars>
          <dgm:chPref val="3"/>
        </dgm:presLayoutVars>
      </dgm:prSet>
      <dgm:spPr/>
      <dgm:t>
        <a:bodyPr/>
        <a:lstStyle/>
        <a:p>
          <a:endParaRPr lang="ru-RU"/>
        </a:p>
      </dgm:t>
    </dgm:pt>
    <dgm:pt modelId="{73FDE7CA-DD9D-45A8-A551-86F1A62809C7}" type="pres">
      <dgm:prSet presAssocID="{49C9F9B1-D0AE-47CC-BFE9-5B8304302556}" presName="level3hierChild" presStyleCnt="0"/>
      <dgm:spPr/>
    </dgm:pt>
  </dgm:ptLst>
  <dgm:cxnLst>
    <dgm:cxn modelId="{A8FB49FE-578D-49CA-8761-F539FD412AB6}" type="presOf" srcId="{0C6A63C9-CFF4-451E-993A-EE61D7F2C351}" destId="{969185C9-87F9-4173-9A31-C1519E581C80}" srcOrd="0" destOrd="0" presId="urn:microsoft.com/office/officeart/2005/8/layout/hierarchy2"/>
    <dgm:cxn modelId="{52B93777-ED4B-4F79-B508-A6AA7B1F6C69}" type="presOf" srcId="{0928BAB6-5B62-4EE4-8347-628504F3C2B4}" destId="{FE36F95F-9AFA-474E-AC4F-FB280BEF642A}" srcOrd="1" destOrd="0" presId="urn:microsoft.com/office/officeart/2005/8/layout/hierarchy2"/>
    <dgm:cxn modelId="{311D0AE4-0CD4-4853-9396-A408E504F6D0}" type="presOf" srcId="{C9B378A3-0C5B-4B6D-96B6-2D85FEC39BD6}" destId="{9C676FD3-7126-47E5-8105-F85425889639}" srcOrd="0" destOrd="0" presId="urn:microsoft.com/office/officeart/2005/8/layout/hierarchy2"/>
    <dgm:cxn modelId="{1A9ED545-085E-4BED-A133-F0514A331626}" type="presOf" srcId="{FBEFCFED-C3D0-4ACB-9113-FD9DC2759892}" destId="{28F0E451-DEE8-4E19-A408-5BACE281541B}" srcOrd="1" destOrd="0" presId="urn:microsoft.com/office/officeart/2005/8/layout/hierarchy2"/>
    <dgm:cxn modelId="{D761982D-9390-4DAF-92CF-DB058431AC73}" type="presOf" srcId="{0928BAB6-5B62-4EE4-8347-628504F3C2B4}" destId="{FAB629EF-88C4-42B9-ADAA-B6DE3A841E06}" srcOrd="0" destOrd="0" presId="urn:microsoft.com/office/officeart/2005/8/layout/hierarchy2"/>
    <dgm:cxn modelId="{A89D48D2-1F42-4C7D-9B19-010E027C9969}" srcId="{C9B378A3-0C5B-4B6D-96B6-2D85FEC39BD6}" destId="{0C6A63C9-CFF4-451E-993A-EE61D7F2C351}" srcOrd="0" destOrd="0" parTransId="{E30B77A4-2195-4A42-AF3C-D4DD48B3C753}" sibTransId="{9E02512E-3EA0-4622-BABC-5F4ECCC1D2E3}"/>
    <dgm:cxn modelId="{63A27CF0-7614-4A94-B1AA-356F1EFC47AE}" type="presOf" srcId="{FBEFCFED-C3D0-4ACB-9113-FD9DC2759892}" destId="{91515D7C-B001-4B8B-A85E-972CD9FCF533}" srcOrd="0" destOrd="0" presId="urn:microsoft.com/office/officeart/2005/8/layout/hierarchy2"/>
    <dgm:cxn modelId="{58437D50-0C3E-460C-97BD-3CE3F25EA6CC}" type="presOf" srcId="{49C9F9B1-D0AE-47CC-BFE9-5B8304302556}" destId="{3334FC75-886F-42B4-BDC5-27FC58ACB823}" srcOrd="0" destOrd="0" presId="urn:microsoft.com/office/officeart/2005/8/layout/hierarchy2"/>
    <dgm:cxn modelId="{1CF24303-7863-4648-83BD-17C2D77592E0}" type="presOf" srcId="{F09D3426-CD9C-4F31-8B7A-68E16995E6B5}" destId="{3689610A-76EE-4B74-9EBB-4C788132026E}" srcOrd="0" destOrd="0" presId="urn:microsoft.com/office/officeart/2005/8/layout/hierarchy2"/>
    <dgm:cxn modelId="{AAE37784-7598-4172-9326-6392AB535A03}" srcId="{0C6A63C9-CFF4-451E-993A-EE61D7F2C351}" destId="{49C9F9B1-D0AE-47CC-BFE9-5B8304302556}" srcOrd="1" destOrd="0" parTransId="{FBEFCFED-C3D0-4ACB-9113-FD9DC2759892}" sibTransId="{B0DB2BED-BAD6-4C8B-BE97-EE680AE7BE60}"/>
    <dgm:cxn modelId="{2823F043-77AF-46DC-8728-64840C77173B}" srcId="{0C6A63C9-CFF4-451E-993A-EE61D7F2C351}" destId="{F09D3426-CD9C-4F31-8B7A-68E16995E6B5}" srcOrd="0" destOrd="0" parTransId="{0928BAB6-5B62-4EE4-8347-628504F3C2B4}" sibTransId="{24F6CD76-5261-4BD2-852C-56AEC4305BEB}"/>
    <dgm:cxn modelId="{DC5D7D43-6E19-4A81-A657-0569E7824A61}" type="presParOf" srcId="{9C676FD3-7126-47E5-8105-F85425889639}" destId="{E3329136-FE25-4B25-A36B-3AF69A800CF6}" srcOrd="0" destOrd="0" presId="urn:microsoft.com/office/officeart/2005/8/layout/hierarchy2"/>
    <dgm:cxn modelId="{1EA8D0C3-9F4B-4447-974C-A8F73EFE6F0A}" type="presParOf" srcId="{E3329136-FE25-4B25-A36B-3AF69A800CF6}" destId="{969185C9-87F9-4173-9A31-C1519E581C80}" srcOrd="0" destOrd="0" presId="urn:microsoft.com/office/officeart/2005/8/layout/hierarchy2"/>
    <dgm:cxn modelId="{A2C21530-03A7-49A4-A067-08771E273FE6}" type="presParOf" srcId="{E3329136-FE25-4B25-A36B-3AF69A800CF6}" destId="{4FE78E07-18EE-4A54-897B-67C1C67D8B10}" srcOrd="1" destOrd="0" presId="urn:microsoft.com/office/officeart/2005/8/layout/hierarchy2"/>
    <dgm:cxn modelId="{B4341244-B2E9-4048-A5E1-9E0682E6CDE1}" type="presParOf" srcId="{4FE78E07-18EE-4A54-897B-67C1C67D8B10}" destId="{FAB629EF-88C4-42B9-ADAA-B6DE3A841E06}" srcOrd="0" destOrd="0" presId="urn:microsoft.com/office/officeart/2005/8/layout/hierarchy2"/>
    <dgm:cxn modelId="{97A1E9A0-6EBD-451C-9466-C9238A1E2F01}" type="presParOf" srcId="{FAB629EF-88C4-42B9-ADAA-B6DE3A841E06}" destId="{FE36F95F-9AFA-474E-AC4F-FB280BEF642A}" srcOrd="0" destOrd="0" presId="urn:microsoft.com/office/officeart/2005/8/layout/hierarchy2"/>
    <dgm:cxn modelId="{E7F381EC-B629-4E4C-A595-06742DE0E5B2}" type="presParOf" srcId="{4FE78E07-18EE-4A54-897B-67C1C67D8B10}" destId="{4CA53087-42B8-4A2F-ADD8-CC78B5C7AC3F}" srcOrd="1" destOrd="0" presId="urn:microsoft.com/office/officeart/2005/8/layout/hierarchy2"/>
    <dgm:cxn modelId="{9B7EA359-64C5-4F65-87C8-57AF2B2DE5A2}" type="presParOf" srcId="{4CA53087-42B8-4A2F-ADD8-CC78B5C7AC3F}" destId="{3689610A-76EE-4B74-9EBB-4C788132026E}" srcOrd="0" destOrd="0" presId="urn:microsoft.com/office/officeart/2005/8/layout/hierarchy2"/>
    <dgm:cxn modelId="{411556F9-6727-470F-B7D4-100CB7B4D205}" type="presParOf" srcId="{4CA53087-42B8-4A2F-ADD8-CC78B5C7AC3F}" destId="{76B91506-93C8-49C9-86D8-880ADE7A1393}" srcOrd="1" destOrd="0" presId="urn:microsoft.com/office/officeart/2005/8/layout/hierarchy2"/>
    <dgm:cxn modelId="{2DF94FE0-AA72-4EB3-8B9B-7CACF7CBB82C}" type="presParOf" srcId="{4FE78E07-18EE-4A54-897B-67C1C67D8B10}" destId="{91515D7C-B001-4B8B-A85E-972CD9FCF533}" srcOrd="2" destOrd="0" presId="urn:microsoft.com/office/officeart/2005/8/layout/hierarchy2"/>
    <dgm:cxn modelId="{D52790DB-4E82-4FF1-BD14-98B48CFE8419}" type="presParOf" srcId="{91515D7C-B001-4B8B-A85E-972CD9FCF533}" destId="{28F0E451-DEE8-4E19-A408-5BACE281541B}" srcOrd="0" destOrd="0" presId="urn:microsoft.com/office/officeart/2005/8/layout/hierarchy2"/>
    <dgm:cxn modelId="{C9D224C5-1A40-4CC8-9F95-95F3DB0F775F}" type="presParOf" srcId="{4FE78E07-18EE-4A54-897B-67C1C67D8B10}" destId="{8733A7A3-758A-4E35-BED7-A965AB1907F4}" srcOrd="3" destOrd="0" presId="urn:microsoft.com/office/officeart/2005/8/layout/hierarchy2"/>
    <dgm:cxn modelId="{3B50291A-F2DF-4224-903D-EFE56E6FA567}" type="presParOf" srcId="{8733A7A3-758A-4E35-BED7-A965AB1907F4}" destId="{3334FC75-886F-42B4-BDC5-27FC58ACB823}" srcOrd="0" destOrd="0" presId="urn:microsoft.com/office/officeart/2005/8/layout/hierarchy2"/>
    <dgm:cxn modelId="{0C50BBD3-925C-468F-A719-D47810907B43}" type="presParOf" srcId="{8733A7A3-758A-4E35-BED7-A965AB1907F4}" destId="{73FDE7CA-DD9D-45A8-A551-86F1A62809C7}" srcOrd="1" destOrd="0" presId="urn:microsoft.com/office/officeart/2005/8/layout/hierarchy2"/>
  </dgm:cxnLst>
  <dgm:bg/>
  <dgm:whole/>
</dgm:dataModel>
</file>

<file path=ppt/diagrams/data2.xml><?xml version="1.0" encoding="utf-8"?>
<dgm:dataModel xmlns:dgm="http://schemas.openxmlformats.org/drawingml/2006/diagram" xmlns:a="http://schemas.openxmlformats.org/drawingml/2006/main">
  <dgm:ptLst>
    <dgm:pt modelId="{C9B378A3-0C5B-4B6D-96B6-2D85FEC39BD6}" type="doc">
      <dgm:prSet loTypeId="urn:microsoft.com/office/officeart/2005/8/layout/hierarchy2" loCatId="hierarchy" qsTypeId="urn:microsoft.com/office/officeart/2005/8/quickstyle/simple1" qsCatId="simple" csTypeId="urn:microsoft.com/office/officeart/2005/8/colors/accent3_1" csCatId="accent3" phldr="1"/>
      <dgm:spPr/>
      <dgm:t>
        <a:bodyPr/>
        <a:lstStyle/>
        <a:p>
          <a:endParaRPr lang="ru-RU"/>
        </a:p>
      </dgm:t>
    </dgm:pt>
    <dgm:pt modelId="{0C6A63C9-CFF4-451E-993A-EE61D7F2C351}">
      <dgm:prSet phldrT="[Текст]"/>
      <dgm:spPr/>
      <dgm:t>
        <a:bodyPr/>
        <a:lstStyle/>
        <a:p>
          <a:r>
            <a:rPr lang="ru-RU" b="1" dirty="0" smtClean="0"/>
            <a:t>Перенапряжения</a:t>
          </a:r>
          <a:endParaRPr lang="ru-RU" dirty="0"/>
        </a:p>
      </dgm:t>
    </dgm:pt>
    <dgm:pt modelId="{E30B77A4-2195-4A42-AF3C-D4DD48B3C753}" type="parTrans" cxnId="{A89D48D2-1F42-4C7D-9B19-010E027C9969}">
      <dgm:prSet/>
      <dgm:spPr/>
      <dgm:t>
        <a:bodyPr/>
        <a:lstStyle/>
        <a:p>
          <a:endParaRPr lang="ru-RU"/>
        </a:p>
      </dgm:t>
    </dgm:pt>
    <dgm:pt modelId="{9E02512E-3EA0-4622-BABC-5F4ECCC1D2E3}" type="sibTrans" cxnId="{A89D48D2-1F42-4C7D-9B19-010E027C9969}">
      <dgm:prSet/>
      <dgm:spPr/>
      <dgm:t>
        <a:bodyPr/>
        <a:lstStyle/>
        <a:p>
          <a:endParaRPr lang="ru-RU"/>
        </a:p>
      </dgm:t>
    </dgm:pt>
    <dgm:pt modelId="{F09D3426-CD9C-4F31-8B7A-68E16995E6B5}">
      <dgm:prSet phldrT="[Текст]" custT="1"/>
      <dgm:spPr/>
      <dgm:t>
        <a:bodyPr/>
        <a:lstStyle/>
        <a:p>
          <a:r>
            <a:rPr lang="ru-RU" sz="2800" b="1" dirty="0" smtClean="0"/>
            <a:t>грозовые</a:t>
          </a:r>
          <a:endParaRPr lang="ru-RU" sz="2800" b="1" dirty="0"/>
        </a:p>
      </dgm:t>
    </dgm:pt>
    <dgm:pt modelId="{0928BAB6-5B62-4EE4-8347-628504F3C2B4}" type="parTrans" cxnId="{2823F043-77AF-46DC-8728-64840C77173B}">
      <dgm:prSet/>
      <dgm:spPr/>
      <dgm:t>
        <a:bodyPr/>
        <a:lstStyle/>
        <a:p>
          <a:endParaRPr lang="ru-RU"/>
        </a:p>
      </dgm:t>
    </dgm:pt>
    <dgm:pt modelId="{24F6CD76-5261-4BD2-852C-56AEC4305BEB}" type="sibTrans" cxnId="{2823F043-77AF-46DC-8728-64840C77173B}">
      <dgm:prSet/>
      <dgm:spPr/>
      <dgm:t>
        <a:bodyPr/>
        <a:lstStyle/>
        <a:p>
          <a:endParaRPr lang="ru-RU"/>
        </a:p>
      </dgm:t>
    </dgm:pt>
    <dgm:pt modelId="{49C9F9B1-D0AE-47CC-BFE9-5B8304302556}">
      <dgm:prSet phldrT="[Текст]" custT="1"/>
      <dgm:spPr/>
      <dgm:t>
        <a:bodyPr/>
        <a:lstStyle/>
        <a:p>
          <a:r>
            <a:rPr lang="ru-RU" sz="2400" b="1" dirty="0" smtClean="0"/>
            <a:t>внутренние</a:t>
          </a:r>
          <a:endParaRPr lang="ru-RU" sz="2400" b="1" dirty="0"/>
        </a:p>
      </dgm:t>
    </dgm:pt>
    <dgm:pt modelId="{FBEFCFED-C3D0-4ACB-9113-FD9DC2759892}" type="parTrans" cxnId="{AAE37784-7598-4172-9326-6392AB535A03}">
      <dgm:prSet/>
      <dgm:spPr/>
      <dgm:t>
        <a:bodyPr/>
        <a:lstStyle/>
        <a:p>
          <a:endParaRPr lang="ru-RU"/>
        </a:p>
      </dgm:t>
    </dgm:pt>
    <dgm:pt modelId="{B0DB2BED-BAD6-4C8B-BE97-EE680AE7BE60}" type="sibTrans" cxnId="{AAE37784-7598-4172-9326-6392AB535A03}">
      <dgm:prSet/>
      <dgm:spPr/>
      <dgm:t>
        <a:bodyPr/>
        <a:lstStyle/>
        <a:p>
          <a:endParaRPr lang="ru-RU"/>
        </a:p>
      </dgm:t>
    </dgm:pt>
    <dgm:pt modelId="{9C676FD3-7126-47E5-8105-F85425889639}" type="pres">
      <dgm:prSet presAssocID="{C9B378A3-0C5B-4B6D-96B6-2D85FEC39BD6}" presName="diagram" presStyleCnt="0">
        <dgm:presLayoutVars>
          <dgm:chPref val="1"/>
          <dgm:dir/>
          <dgm:animOne val="branch"/>
          <dgm:animLvl val="lvl"/>
          <dgm:resizeHandles val="exact"/>
        </dgm:presLayoutVars>
      </dgm:prSet>
      <dgm:spPr/>
      <dgm:t>
        <a:bodyPr/>
        <a:lstStyle/>
        <a:p>
          <a:endParaRPr lang="ru-RU"/>
        </a:p>
      </dgm:t>
    </dgm:pt>
    <dgm:pt modelId="{E3329136-FE25-4B25-A36B-3AF69A800CF6}" type="pres">
      <dgm:prSet presAssocID="{0C6A63C9-CFF4-451E-993A-EE61D7F2C351}" presName="root1" presStyleCnt="0"/>
      <dgm:spPr/>
    </dgm:pt>
    <dgm:pt modelId="{969185C9-87F9-4173-9A31-C1519E581C80}" type="pres">
      <dgm:prSet presAssocID="{0C6A63C9-CFF4-451E-993A-EE61D7F2C351}" presName="LevelOneTextNode" presStyleLbl="node0" presStyleIdx="0" presStyleCnt="1" custScaleX="199154" custScaleY="229373">
        <dgm:presLayoutVars>
          <dgm:chPref val="3"/>
        </dgm:presLayoutVars>
      </dgm:prSet>
      <dgm:spPr/>
      <dgm:t>
        <a:bodyPr/>
        <a:lstStyle/>
        <a:p>
          <a:endParaRPr lang="ru-RU"/>
        </a:p>
      </dgm:t>
    </dgm:pt>
    <dgm:pt modelId="{4FE78E07-18EE-4A54-897B-67C1C67D8B10}" type="pres">
      <dgm:prSet presAssocID="{0C6A63C9-CFF4-451E-993A-EE61D7F2C351}" presName="level2hierChild" presStyleCnt="0"/>
      <dgm:spPr/>
    </dgm:pt>
    <dgm:pt modelId="{FAB629EF-88C4-42B9-ADAA-B6DE3A841E06}" type="pres">
      <dgm:prSet presAssocID="{0928BAB6-5B62-4EE4-8347-628504F3C2B4}" presName="conn2-1" presStyleLbl="parChTrans1D2" presStyleIdx="0" presStyleCnt="2"/>
      <dgm:spPr/>
      <dgm:t>
        <a:bodyPr/>
        <a:lstStyle/>
        <a:p>
          <a:endParaRPr lang="ru-RU"/>
        </a:p>
      </dgm:t>
    </dgm:pt>
    <dgm:pt modelId="{FE36F95F-9AFA-474E-AC4F-FB280BEF642A}" type="pres">
      <dgm:prSet presAssocID="{0928BAB6-5B62-4EE4-8347-628504F3C2B4}" presName="connTx" presStyleLbl="parChTrans1D2" presStyleIdx="0" presStyleCnt="2"/>
      <dgm:spPr/>
      <dgm:t>
        <a:bodyPr/>
        <a:lstStyle/>
        <a:p>
          <a:endParaRPr lang="ru-RU"/>
        </a:p>
      </dgm:t>
    </dgm:pt>
    <dgm:pt modelId="{4CA53087-42B8-4A2F-ADD8-CC78B5C7AC3F}" type="pres">
      <dgm:prSet presAssocID="{F09D3426-CD9C-4F31-8B7A-68E16995E6B5}" presName="root2" presStyleCnt="0"/>
      <dgm:spPr/>
    </dgm:pt>
    <dgm:pt modelId="{3689610A-76EE-4B74-9EBB-4C788132026E}" type="pres">
      <dgm:prSet presAssocID="{F09D3426-CD9C-4F31-8B7A-68E16995E6B5}" presName="LevelTwoTextNode" presStyleLbl="node2" presStyleIdx="0" presStyleCnt="2" custScaleX="176165" custScaleY="108414">
        <dgm:presLayoutVars>
          <dgm:chPref val="3"/>
        </dgm:presLayoutVars>
      </dgm:prSet>
      <dgm:spPr/>
      <dgm:t>
        <a:bodyPr/>
        <a:lstStyle/>
        <a:p>
          <a:endParaRPr lang="ru-RU"/>
        </a:p>
      </dgm:t>
    </dgm:pt>
    <dgm:pt modelId="{76B91506-93C8-49C9-86D8-880ADE7A1393}" type="pres">
      <dgm:prSet presAssocID="{F09D3426-CD9C-4F31-8B7A-68E16995E6B5}" presName="level3hierChild" presStyleCnt="0"/>
      <dgm:spPr/>
    </dgm:pt>
    <dgm:pt modelId="{91515D7C-B001-4B8B-A85E-972CD9FCF533}" type="pres">
      <dgm:prSet presAssocID="{FBEFCFED-C3D0-4ACB-9113-FD9DC2759892}" presName="conn2-1" presStyleLbl="parChTrans1D2" presStyleIdx="1" presStyleCnt="2"/>
      <dgm:spPr/>
      <dgm:t>
        <a:bodyPr/>
        <a:lstStyle/>
        <a:p>
          <a:endParaRPr lang="ru-RU"/>
        </a:p>
      </dgm:t>
    </dgm:pt>
    <dgm:pt modelId="{28F0E451-DEE8-4E19-A408-5BACE281541B}" type="pres">
      <dgm:prSet presAssocID="{FBEFCFED-C3D0-4ACB-9113-FD9DC2759892}" presName="connTx" presStyleLbl="parChTrans1D2" presStyleIdx="1" presStyleCnt="2"/>
      <dgm:spPr/>
      <dgm:t>
        <a:bodyPr/>
        <a:lstStyle/>
        <a:p>
          <a:endParaRPr lang="ru-RU"/>
        </a:p>
      </dgm:t>
    </dgm:pt>
    <dgm:pt modelId="{8733A7A3-758A-4E35-BED7-A965AB1907F4}" type="pres">
      <dgm:prSet presAssocID="{49C9F9B1-D0AE-47CC-BFE9-5B8304302556}" presName="root2" presStyleCnt="0"/>
      <dgm:spPr/>
    </dgm:pt>
    <dgm:pt modelId="{3334FC75-886F-42B4-BDC5-27FC58ACB823}" type="pres">
      <dgm:prSet presAssocID="{49C9F9B1-D0AE-47CC-BFE9-5B8304302556}" presName="LevelTwoTextNode" presStyleLbl="node2" presStyleIdx="1" presStyleCnt="2" custScaleX="170287" custScaleY="108050" custLinFactNeighborX="609" custLinFactNeighborY="3016">
        <dgm:presLayoutVars>
          <dgm:chPref val="3"/>
        </dgm:presLayoutVars>
      </dgm:prSet>
      <dgm:spPr/>
      <dgm:t>
        <a:bodyPr/>
        <a:lstStyle/>
        <a:p>
          <a:endParaRPr lang="ru-RU"/>
        </a:p>
      </dgm:t>
    </dgm:pt>
    <dgm:pt modelId="{73FDE7CA-DD9D-45A8-A551-86F1A62809C7}" type="pres">
      <dgm:prSet presAssocID="{49C9F9B1-D0AE-47CC-BFE9-5B8304302556}" presName="level3hierChild" presStyleCnt="0"/>
      <dgm:spPr/>
    </dgm:pt>
  </dgm:ptLst>
  <dgm:cxnLst>
    <dgm:cxn modelId="{76BE8191-FB7C-4D8A-A79F-8B8FB53CFE23}" type="presOf" srcId="{49C9F9B1-D0AE-47CC-BFE9-5B8304302556}" destId="{3334FC75-886F-42B4-BDC5-27FC58ACB823}" srcOrd="0" destOrd="0" presId="urn:microsoft.com/office/officeart/2005/8/layout/hierarchy2"/>
    <dgm:cxn modelId="{976295A2-6A4E-41AB-AD4C-100BF603176E}" type="presOf" srcId="{0928BAB6-5B62-4EE4-8347-628504F3C2B4}" destId="{FE36F95F-9AFA-474E-AC4F-FB280BEF642A}" srcOrd="1" destOrd="0" presId="urn:microsoft.com/office/officeart/2005/8/layout/hierarchy2"/>
    <dgm:cxn modelId="{A89D48D2-1F42-4C7D-9B19-010E027C9969}" srcId="{C9B378A3-0C5B-4B6D-96B6-2D85FEC39BD6}" destId="{0C6A63C9-CFF4-451E-993A-EE61D7F2C351}" srcOrd="0" destOrd="0" parTransId="{E30B77A4-2195-4A42-AF3C-D4DD48B3C753}" sibTransId="{9E02512E-3EA0-4622-BABC-5F4ECCC1D2E3}"/>
    <dgm:cxn modelId="{0EEC7E2D-64AF-44F7-91C4-0F335A7397B7}" type="presOf" srcId="{FBEFCFED-C3D0-4ACB-9113-FD9DC2759892}" destId="{28F0E451-DEE8-4E19-A408-5BACE281541B}" srcOrd="1" destOrd="0" presId="urn:microsoft.com/office/officeart/2005/8/layout/hierarchy2"/>
    <dgm:cxn modelId="{B36B41E5-3042-47D7-8F94-D0DA18FB26BA}" type="presOf" srcId="{0C6A63C9-CFF4-451E-993A-EE61D7F2C351}" destId="{969185C9-87F9-4173-9A31-C1519E581C80}" srcOrd="0" destOrd="0" presId="urn:microsoft.com/office/officeart/2005/8/layout/hierarchy2"/>
    <dgm:cxn modelId="{9846166D-FA65-4279-B00A-356394E860A6}" type="presOf" srcId="{C9B378A3-0C5B-4B6D-96B6-2D85FEC39BD6}" destId="{9C676FD3-7126-47E5-8105-F85425889639}" srcOrd="0" destOrd="0" presId="urn:microsoft.com/office/officeart/2005/8/layout/hierarchy2"/>
    <dgm:cxn modelId="{945030EC-07AC-4167-9B84-2FD43B52BC60}" type="presOf" srcId="{FBEFCFED-C3D0-4ACB-9113-FD9DC2759892}" destId="{91515D7C-B001-4B8B-A85E-972CD9FCF533}" srcOrd="0" destOrd="0" presId="urn:microsoft.com/office/officeart/2005/8/layout/hierarchy2"/>
    <dgm:cxn modelId="{BAA00545-FC84-4C6A-922B-2BC5DE322EB4}" type="presOf" srcId="{0928BAB6-5B62-4EE4-8347-628504F3C2B4}" destId="{FAB629EF-88C4-42B9-ADAA-B6DE3A841E06}" srcOrd="0" destOrd="0" presId="urn:microsoft.com/office/officeart/2005/8/layout/hierarchy2"/>
    <dgm:cxn modelId="{AAE37784-7598-4172-9326-6392AB535A03}" srcId="{0C6A63C9-CFF4-451E-993A-EE61D7F2C351}" destId="{49C9F9B1-D0AE-47CC-BFE9-5B8304302556}" srcOrd="1" destOrd="0" parTransId="{FBEFCFED-C3D0-4ACB-9113-FD9DC2759892}" sibTransId="{B0DB2BED-BAD6-4C8B-BE97-EE680AE7BE60}"/>
    <dgm:cxn modelId="{2823F043-77AF-46DC-8728-64840C77173B}" srcId="{0C6A63C9-CFF4-451E-993A-EE61D7F2C351}" destId="{F09D3426-CD9C-4F31-8B7A-68E16995E6B5}" srcOrd="0" destOrd="0" parTransId="{0928BAB6-5B62-4EE4-8347-628504F3C2B4}" sibTransId="{24F6CD76-5261-4BD2-852C-56AEC4305BEB}"/>
    <dgm:cxn modelId="{2746B743-22AE-46CF-8AEA-77260822C13E}" type="presOf" srcId="{F09D3426-CD9C-4F31-8B7A-68E16995E6B5}" destId="{3689610A-76EE-4B74-9EBB-4C788132026E}" srcOrd="0" destOrd="0" presId="urn:microsoft.com/office/officeart/2005/8/layout/hierarchy2"/>
    <dgm:cxn modelId="{B6A63C4D-5750-4CD9-AA4D-0D9E964482D7}" type="presParOf" srcId="{9C676FD3-7126-47E5-8105-F85425889639}" destId="{E3329136-FE25-4B25-A36B-3AF69A800CF6}" srcOrd="0" destOrd="0" presId="urn:microsoft.com/office/officeart/2005/8/layout/hierarchy2"/>
    <dgm:cxn modelId="{9E8D6D51-38F2-45FB-865A-E2AE37E119C4}" type="presParOf" srcId="{E3329136-FE25-4B25-A36B-3AF69A800CF6}" destId="{969185C9-87F9-4173-9A31-C1519E581C80}" srcOrd="0" destOrd="0" presId="urn:microsoft.com/office/officeart/2005/8/layout/hierarchy2"/>
    <dgm:cxn modelId="{6B164A82-6EAC-470C-B5EE-85BF487FBC6B}" type="presParOf" srcId="{E3329136-FE25-4B25-A36B-3AF69A800CF6}" destId="{4FE78E07-18EE-4A54-897B-67C1C67D8B10}" srcOrd="1" destOrd="0" presId="urn:microsoft.com/office/officeart/2005/8/layout/hierarchy2"/>
    <dgm:cxn modelId="{498C9DEA-9B78-4388-9FF3-6E58F4533A88}" type="presParOf" srcId="{4FE78E07-18EE-4A54-897B-67C1C67D8B10}" destId="{FAB629EF-88C4-42B9-ADAA-B6DE3A841E06}" srcOrd="0" destOrd="0" presId="urn:microsoft.com/office/officeart/2005/8/layout/hierarchy2"/>
    <dgm:cxn modelId="{08350056-FE4B-4CD2-9078-10060B98D282}" type="presParOf" srcId="{FAB629EF-88C4-42B9-ADAA-B6DE3A841E06}" destId="{FE36F95F-9AFA-474E-AC4F-FB280BEF642A}" srcOrd="0" destOrd="0" presId="urn:microsoft.com/office/officeart/2005/8/layout/hierarchy2"/>
    <dgm:cxn modelId="{797A9B82-79D8-4BAB-96EC-63B9D5859C0B}" type="presParOf" srcId="{4FE78E07-18EE-4A54-897B-67C1C67D8B10}" destId="{4CA53087-42B8-4A2F-ADD8-CC78B5C7AC3F}" srcOrd="1" destOrd="0" presId="urn:microsoft.com/office/officeart/2005/8/layout/hierarchy2"/>
    <dgm:cxn modelId="{C7FE2DF0-0207-4EE6-902F-33AC7E140A35}" type="presParOf" srcId="{4CA53087-42B8-4A2F-ADD8-CC78B5C7AC3F}" destId="{3689610A-76EE-4B74-9EBB-4C788132026E}" srcOrd="0" destOrd="0" presId="urn:microsoft.com/office/officeart/2005/8/layout/hierarchy2"/>
    <dgm:cxn modelId="{3F068F9D-0868-44FE-8776-1EC2A3D213E5}" type="presParOf" srcId="{4CA53087-42B8-4A2F-ADD8-CC78B5C7AC3F}" destId="{76B91506-93C8-49C9-86D8-880ADE7A1393}" srcOrd="1" destOrd="0" presId="urn:microsoft.com/office/officeart/2005/8/layout/hierarchy2"/>
    <dgm:cxn modelId="{9E9A4ED0-39E8-49F2-89D4-4A48046E4CC1}" type="presParOf" srcId="{4FE78E07-18EE-4A54-897B-67C1C67D8B10}" destId="{91515D7C-B001-4B8B-A85E-972CD9FCF533}" srcOrd="2" destOrd="0" presId="urn:microsoft.com/office/officeart/2005/8/layout/hierarchy2"/>
    <dgm:cxn modelId="{F58B27EC-5541-4D01-B340-343B90046A3C}" type="presParOf" srcId="{91515D7C-B001-4B8B-A85E-972CD9FCF533}" destId="{28F0E451-DEE8-4E19-A408-5BACE281541B}" srcOrd="0" destOrd="0" presId="urn:microsoft.com/office/officeart/2005/8/layout/hierarchy2"/>
    <dgm:cxn modelId="{A161D0AF-11CB-417B-BFF3-21DDEF4E770A}" type="presParOf" srcId="{4FE78E07-18EE-4A54-897B-67C1C67D8B10}" destId="{8733A7A3-758A-4E35-BED7-A965AB1907F4}" srcOrd="3" destOrd="0" presId="urn:microsoft.com/office/officeart/2005/8/layout/hierarchy2"/>
    <dgm:cxn modelId="{93E79924-7677-4475-A898-CAEE18104445}" type="presParOf" srcId="{8733A7A3-758A-4E35-BED7-A965AB1907F4}" destId="{3334FC75-886F-42B4-BDC5-27FC58ACB823}" srcOrd="0" destOrd="0" presId="urn:microsoft.com/office/officeart/2005/8/layout/hierarchy2"/>
    <dgm:cxn modelId="{C77FCC09-6A65-4E20-AB42-0B487AE28697}" type="presParOf" srcId="{8733A7A3-758A-4E35-BED7-A965AB1907F4}" destId="{73FDE7CA-DD9D-45A8-A551-86F1A62809C7}" srcOrd="1" destOrd="0" presId="urn:microsoft.com/office/officeart/2005/8/layout/hierarchy2"/>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4" Type="http://schemas.openxmlformats.org/officeDocument/2006/relationships/image" Target="../media/image1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DE3C715-1314-4821-B744-FA1772066C97}" type="datetimeFigureOut">
              <a:rPr lang="ru-RU" smtClean="0"/>
              <a:pPr/>
              <a:t>03.09.2021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97508A-1046-4C6D-AD25-981C0FCDB059}"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DE3C715-1314-4821-B744-FA1772066C97}" type="datetimeFigureOut">
              <a:rPr lang="ru-RU" smtClean="0"/>
              <a:pPr/>
              <a:t>03.09.2021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97508A-1046-4C6D-AD25-981C0FCDB059}"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DE3C715-1314-4821-B744-FA1772066C97}" type="datetimeFigureOut">
              <a:rPr lang="ru-RU" smtClean="0"/>
              <a:pPr/>
              <a:t>03.09.2021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97508A-1046-4C6D-AD25-981C0FCDB059}"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DE3C715-1314-4821-B744-FA1772066C97}" type="datetimeFigureOut">
              <a:rPr lang="ru-RU" smtClean="0"/>
              <a:pPr/>
              <a:t>03.09.2021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897508A-1046-4C6D-AD25-981C0FCDB059}"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DE3C715-1314-4821-B744-FA1772066C97}" type="datetimeFigureOut">
              <a:rPr lang="ru-RU" smtClean="0"/>
              <a:pPr/>
              <a:t>03.09.2021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897508A-1046-4C6D-AD25-981C0FCDB059}"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DE3C715-1314-4821-B744-FA1772066C97}" type="datetimeFigureOut">
              <a:rPr lang="ru-RU" smtClean="0"/>
              <a:pPr/>
              <a:t>03.09.2021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897508A-1046-4C6D-AD25-981C0FCDB059}"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DE3C715-1314-4821-B744-FA1772066C97}" type="datetimeFigureOut">
              <a:rPr lang="ru-RU" smtClean="0"/>
              <a:pPr/>
              <a:t>03.09.2021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897508A-1046-4C6D-AD25-981C0FCDB059}"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DE3C715-1314-4821-B744-FA1772066C97}" type="datetimeFigureOut">
              <a:rPr lang="ru-RU" smtClean="0"/>
              <a:pPr/>
              <a:t>03.09.2021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897508A-1046-4C6D-AD25-981C0FCDB059}"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DE3C715-1314-4821-B744-FA1772066C97}" type="datetimeFigureOut">
              <a:rPr lang="ru-RU" smtClean="0"/>
              <a:pPr/>
              <a:t>03.09.2021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897508A-1046-4C6D-AD25-981C0FCDB059}"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DE3C715-1314-4821-B744-FA1772066C97}" type="datetimeFigureOut">
              <a:rPr lang="ru-RU" smtClean="0"/>
              <a:pPr/>
              <a:t>03.09.2021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97508A-1046-4C6D-AD25-981C0FCDB059}"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DE3C715-1314-4821-B744-FA1772066C97}" type="datetimeFigureOut">
              <a:rPr lang="ru-RU" smtClean="0"/>
              <a:pPr/>
              <a:t>03.09.2021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97508A-1046-4C6D-AD25-981C0FCDB059}"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E3C715-1314-4821-B744-FA1772066C97}" type="datetimeFigureOut">
              <a:rPr lang="ru-RU" smtClean="0"/>
              <a:pPr/>
              <a:t>03.09.2021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97508A-1046-4C6D-AD25-981C0FCDB059}"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b="1" dirty="0"/>
              <a:t>Изоляция и перенапряжения или техника высоких напряжений.</a:t>
            </a:r>
            <a:r>
              <a:rPr lang="ru-RU" dirty="0"/>
              <a:t/>
            </a:r>
            <a:br>
              <a:rPr lang="ru-RU" dirty="0"/>
            </a:br>
            <a:r>
              <a:rPr lang="ru-RU" dirty="0"/>
              <a:t>Изоляция электрических установок.</a:t>
            </a:r>
          </a:p>
        </p:txBody>
      </p:sp>
      <p:sp>
        <p:nvSpPr>
          <p:cNvPr id="3" name="Подзаголовок 2"/>
          <p:cNvSpPr>
            <a:spLocks noGrp="1"/>
          </p:cNvSpPr>
          <p:nvPr>
            <p:ph type="subTitle" idx="1"/>
          </p:nvPr>
        </p:nvSpPr>
        <p:spPr>
          <a:xfrm>
            <a:off x="3000364" y="5357826"/>
            <a:ext cx="5986482" cy="1138230"/>
          </a:xfrm>
        </p:spPr>
        <p:txBody>
          <a:bodyPr>
            <a:normAutofit fontScale="85000" lnSpcReduction="10000"/>
          </a:bodyPr>
          <a:lstStyle/>
          <a:p>
            <a:endParaRPr lang="ru-RU" dirty="0" smtClean="0"/>
          </a:p>
          <a:p>
            <a:r>
              <a:rPr lang="ru-RU" dirty="0" smtClean="0"/>
              <a:t>Перенапряжение и изоляция: лекция 1</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Техника </a:t>
            </a:r>
            <a:r>
              <a:rPr lang="ru-RU" b="1" dirty="0"/>
              <a:t>высоких напряжений</a:t>
            </a:r>
            <a:endParaRPr lang="ru-RU" dirty="0"/>
          </a:p>
        </p:txBody>
      </p:sp>
      <p:sp>
        <p:nvSpPr>
          <p:cNvPr id="3" name="Содержимое 2"/>
          <p:cNvSpPr>
            <a:spLocks noGrp="1"/>
          </p:cNvSpPr>
          <p:nvPr>
            <p:ph idx="1"/>
          </p:nvPr>
        </p:nvSpPr>
        <p:spPr>
          <a:xfrm>
            <a:off x="4143372" y="1214423"/>
            <a:ext cx="4572032" cy="4286279"/>
          </a:xfrm>
        </p:spPr>
        <p:txBody>
          <a:bodyPr>
            <a:noAutofit/>
          </a:bodyPr>
          <a:lstStyle/>
          <a:p>
            <a:r>
              <a:rPr lang="ru-RU" sz="1600" dirty="0"/>
              <a:t>Применение высоких напряжений для передачи электрической энергии на большие расстояния играет важную роль в развитии мировой электроэнергетики и нашей страны. Существенное влияние на развитие энергосистем оказывают все возрастающие требования ограничения неблагоприятных воздействий энергетических объектов на окружающую среду. Повышение экологических требований к электростанциям, прежде всего необходимость сокращения занимаемых под них земельных площадей, усложняет их размещение и, как следствие, приводит к удалению электростанций от центров потребления. Это, в свою очередь, влечет за собой увеличение необходимых объемов строительства линий высокого напряжения.</a:t>
            </a:r>
          </a:p>
        </p:txBody>
      </p:sp>
      <p:pic>
        <p:nvPicPr>
          <p:cNvPr id="1026" name="Picture 2" descr="Техника высоких напряжений в электроэнергетике, виды изоляции установок и  координация изоляции » Школа для электрика: электротехника и электроника"/>
          <p:cNvPicPr>
            <a:picLocks noChangeAspect="1" noChangeArrowheads="1"/>
          </p:cNvPicPr>
          <p:nvPr/>
        </p:nvPicPr>
        <p:blipFill>
          <a:blip r:embed="rId2"/>
          <a:srcRect/>
          <a:stretch>
            <a:fillRect/>
          </a:stretch>
        </p:blipFill>
        <p:spPr bwMode="auto">
          <a:xfrm>
            <a:off x="214282" y="1857364"/>
            <a:ext cx="4114795" cy="3086096"/>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Изоляция электрических установок</a:t>
            </a:r>
            <a:endParaRPr lang="ru-RU" b="1" dirty="0"/>
          </a:p>
        </p:txBody>
      </p:sp>
      <p:sp>
        <p:nvSpPr>
          <p:cNvPr id="3" name="Содержимое 2"/>
          <p:cNvSpPr>
            <a:spLocks noGrp="1"/>
          </p:cNvSpPr>
          <p:nvPr>
            <p:ph idx="1"/>
          </p:nvPr>
        </p:nvSpPr>
        <p:spPr>
          <a:xfrm>
            <a:off x="4143372" y="1600200"/>
            <a:ext cx="4543428" cy="4525963"/>
          </a:xfrm>
        </p:spPr>
        <p:txBody>
          <a:bodyPr>
            <a:normAutofit fontScale="70000" lnSpcReduction="20000"/>
          </a:bodyPr>
          <a:lstStyle/>
          <a:p>
            <a:r>
              <a:rPr lang="ru-RU" dirty="0"/>
              <a:t>Надежная работа электрических систем высокого напряжения в основном определяется изоляцией и теми напряжениями, которые на эту изоляцию воздействуют. Повышения напряжения, которые могут быть опасными для изоляции, называются перенапряжениями. Использование высоких напряжений в электрических системах связано с проблемой обеспечения безаварийной работы изоляции всех элементов электрической системы</a:t>
            </a:r>
          </a:p>
        </p:txBody>
      </p:sp>
      <p:pic>
        <p:nvPicPr>
          <p:cNvPr id="6146" name="Picture 2" descr="Изоляция электрических установок » Школа для электрика: электротехника и  электроника"/>
          <p:cNvPicPr>
            <a:picLocks noChangeAspect="1" noChangeArrowheads="1"/>
          </p:cNvPicPr>
          <p:nvPr/>
        </p:nvPicPr>
        <p:blipFill>
          <a:blip r:embed="rId2"/>
          <a:srcRect/>
          <a:stretch>
            <a:fillRect/>
          </a:stretch>
        </p:blipFill>
        <p:spPr bwMode="auto">
          <a:xfrm>
            <a:off x="571472" y="1714488"/>
            <a:ext cx="2990850" cy="2019301"/>
          </a:xfrm>
          <a:prstGeom prst="rect">
            <a:avLst/>
          </a:prstGeom>
          <a:noFill/>
        </p:spPr>
      </p:pic>
      <p:pic>
        <p:nvPicPr>
          <p:cNvPr id="6148" name="Picture 4" descr="Провода для электрических установок"/>
          <p:cNvPicPr>
            <a:picLocks noChangeAspect="1" noChangeArrowheads="1"/>
          </p:cNvPicPr>
          <p:nvPr/>
        </p:nvPicPr>
        <p:blipFill>
          <a:blip r:embed="rId3"/>
          <a:srcRect/>
          <a:stretch>
            <a:fillRect/>
          </a:stretch>
        </p:blipFill>
        <p:spPr bwMode="auto">
          <a:xfrm>
            <a:off x="285720" y="3929066"/>
            <a:ext cx="3177903" cy="227170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642918"/>
          <a:ext cx="8229600" cy="54832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r>
              <a:rPr lang="ru-RU" b="1" dirty="0" smtClean="0"/>
              <a:t>Внешняя изоляция </a:t>
            </a:r>
            <a:endParaRPr lang="ru-RU" dirty="0"/>
          </a:p>
        </p:txBody>
      </p:sp>
      <p:sp>
        <p:nvSpPr>
          <p:cNvPr id="3" name="Содержимое 2"/>
          <p:cNvSpPr>
            <a:spLocks noGrp="1"/>
          </p:cNvSpPr>
          <p:nvPr>
            <p:ph idx="1"/>
          </p:nvPr>
        </p:nvSpPr>
        <p:spPr>
          <a:xfrm>
            <a:off x="2928926" y="1600200"/>
            <a:ext cx="5757874" cy="4525963"/>
          </a:xfrm>
        </p:spPr>
        <p:txBody>
          <a:bodyPr>
            <a:normAutofit fontScale="77500" lnSpcReduction="20000"/>
          </a:bodyPr>
          <a:lstStyle/>
          <a:p>
            <a:r>
              <a:rPr lang="ru-RU" dirty="0"/>
              <a:t>Важной особенностью внешней изоляции является ее способность восстанавливать свою электрическую прочность после устранения причины  пробоя. Однако электрическая прочность внешней изоляции зависит от атмосферных условий: давления, температуры и влажности воздуха. На электрическую прочность изоляторов наружной установки влияют также загрязнения их поверхности и атмосферные осадки.</a:t>
            </a:r>
          </a:p>
        </p:txBody>
      </p:sp>
      <p:pic>
        <p:nvPicPr>
          <p:cNvPr id="7170" name="Picture 2" descr="Изоляция электрических установок » Школа для электрика: электротехника и  электроника"/>
          <p:cNvPicPr>
            <a:picLocks noChangeAspect="1" noChangeArrowheads="1"/>
          </p:cNvPicPr>
          <p:nvPr/>
        </p:nvPicPr>
        <p:blipFill>
          <a:blip r:embed="rId2"/>
          <a:srcRect/>
          <a:stretch>
            <a:fillRect/>
          </a:stretch>
        </p:blipFill>
        <p:spPr bwMode="auto">
          <a:xfrm>
            <a:off x="214282" y="1571612"/>
            <a:ext cx="2990850" cy="2238376"/>
          </a:xfrm>
          <a:prstGeom prst="rect">
            <a:avLst/>
          </a:prstGeom>
          <a:noFill/>
        </p:spPr>
      </p:pic>
      <p:pic>
        <p:nvPicPr>
          <p:cNvPr id="7172" name="Picture 4" descr="Основные виды и электрические характеристики внутренней изоляции  электроустановок » Школа для электрика: электротехника и электроника"/>
          <p:cNvPicPr>
            <a:picLocks noChangeAspect="1" noChangeArrowheads="1"/>
          </p:cNvPicPr>
          <p:nvPr/>
        </p:nvPicPr>
        <p:blipFill>
          <a:blip r:embed="rId3"/>
          <a:srcRect b="30707"/>
          <a:stretch>
            <a:fillRect/>
          </a:stretch>
        </p:blipFill>
        <p:spPr bwMode="auto">
          <a:xfrm>
            <a:off x="428596" y="3857628"/>
            <a:ext cx="2286016" cy="2571768"/>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r>
              <a:rPr lang="ru-RU" b="1" dirty="0" smtClean="0"/>
              <a:t>Внутренняя изоляция </a:t>
            </a:r>
            <a:endParaRPr lang="ru-RU" dirty="0"/>
          </a:p>
        </p:txBody>
      </p:sp>
      <p:sp>
        <p:nvSpPr>
          <p:cNvPr id="3" name="Содержимое 2"/>
          <p:cNvSpPr>
            <a:spLocks noGrp="1"/>
          </p:cNvSpPr>
          <p:nvPr>
            <p:ph idx="1"/>
          </p:nvPr>
        </p:nvSpPr>
        <p:spPr>
          <a:xfrm>
            <a:off x="4000496" y="1285860"/>
            <a:ext cx="4686304" cy="4525963"/>
          </a:xfrm>
        </p:spPr>
        <p:txBody>
          <a:bodyPr>
            <a:noAutofit/>
          </a:bodyPr>
          <a:lstStyle/>
          <a:p>
            <a:r>
              <a:rPr lang="ru-RU" sz="1600" dirty="0"/>
              <a:t>Особенностью внутренней изоляции электрооборудования является старение, т.е. ухудшение электрических характеристик в процессе эксплуатации. Вследствие диэлектрических потерь изоляция нагревается. Может произойти чрезмерный нагрев изоляции, который приведет к ее тепловому пробою. Под действием частичных разрядов, возникающих в газовых включениях, изоляция разрушается и загрязняется продуктами разложения. Пробой твердой и комбинированной изоляции - явление необратимое, приводящее к выходу из строя электрооборудования. Жидкая и внутренняя газовая изоляция </a:t>
            </a:r>
            <a:r>
              <a:rPr lang="ru-RU" sz="1600" dirty="0" err="1"/>
              <a:t>самовосстанавливается</a:t>
            </a:r>
            <a:r>
              <a:rPr lang="ru-RU" sz="1600" dirty="0"/>
              <a:t>, но ее характеристики ухудшаются. Необходимо постоянно контролировать состояние внутренней изоляции в процессе ее эксплуатации, чтобы выявить развивающийся в ней дефекты и предотвратить аварийный отказ электрооборудования.</a:t>
            </a:r>
          </a:p>
        </p:txBody>
      </p:sp>
      <p:pic>
        <p:nvPicPr>
          <p:cNvPr id="18434" name="Picture 2" descr="Изоляция электрических машин - генераторов, синхронных компенсаторов,  электродвигателей"/>
          <p:cNvPicPr>
            <a:picLocks noChangeAspect="1" noChangeArrowheads="1"/>
          </p:cNvPicPr>
          <p:nvPr/>
        </p:nvPicPr>
        <p:blipFill>
          <a:blip r:embed="rId2"/>
          <a:srcRect/>
          <a:stretch>
            <a:fillRect/>
          </a:stretch>
        </p:blipFill>
        <p:spPr bwMode="auto">
          <a:xfrm>
            <a:off x="214282" y="1214423"/>
            <a:ext cx="3561733" cy="1857388"/>
          </a:xfrm>
          <a:prstGeom prst="rect">
            <a:avLst/>
          </a:prstGeom>
          <a:noFill/>
        </p:spPr>
      </p:pic>
      <p:pic>
        <p:nvPicPr>
          <p:cNvPr id="18436" name="Picture 4" descr="Основные виды силовых кабелей от “Москабель-Комплектация” - Ремонт и  стройка от Stroi-Sia.ru"/>
          <p:cNvPicPr>
            <a:picLocks noChangeAspect="1" noChangeArrowheads="1"/>
          </p:cNvPicPr>
          <p:nvPr/>
        </p:nvPicPr>
        <p:blipFill>
          <a:blip r:embed="rId3"/>
          <a:srcRect/>
          <a:stretch>
            <a:fillRect/>
          </a:stretch>
        </p:blipFill>
        <p:spPr bwMode="auto">
          <a:xfrm>
            <a:off x="357158" y="3143248"/>
            <a:ext cx="3416921" cy="1995482"/>
          </a:xfrm>
          <a:prstGeom prst="rect">
            <a:avLst/>
          </a:prstGeom>
          <a:noFill/>
        </p:spPr>
      </p:pic>
      <p:pic>
        <p:nvPicPr>
          <p:cNvPr id="18438" name="Picture 6" descr="Распределительные коробки. Виды и особенности установки"/>
          <p:cNvPicPr>
            <a:picLocks noChangeAspect="1" noChangeArrowheads="1"/>
          </p:cNvPicPr>
          <p:nvPr/>
        </p:nvPicPr>
        <p:blipFill>
          <a:blip r:embed="rId4"/>
          <a:srcRect/>
          <a:stretch>
            <a:fillRect/>
          </a:stretch>
        </p:blipFill>
        <p:spPr bwMode="auto">
          <a:xfrm>
            <a:off x="714348" y="4857760"/>
            <a:ext cx="2786082" cy="1755232"/>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28596" y="785794"/>
          <a:ext cx="8229600" cy="54832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Грозовые перенапряжения</a:t>
            </a:r>
            <a:r>
              <a:rPr lang="ru-RU" dirty="0"/>
              <a:t> </a:t>
            </a:r>
          </a:p>
        </p:txBody>
      </p:sp>
      <p:sp>
        <p:nvSpPr>
          <p:cNvPr id="3" name="Содержимое 2"/>
          <p:cNvSpPr>
            <a:spLocks noGrp="1"/>
          </p:cNvSpPr>
          <p:nvPr>
            <p:ph idx="1"/>
          </p:nvPr>
        </p:nvSpPr>
        <p:spPr>
          <a:xfrm>
            <a:off x="3857620" y="1600200"/>
            <a:ext cx="4829180" cy="4972072"/>
          </a:xfrm>
        </p:spPr>
        <p:txBody>
          <a:bodyPr>
            <a:normAutofit fontScale="40000" lnSpcReduction="20000"/>
          </a:bodyPr>
          <a:lstStyle/>
          <a:p>
            <a:pPr algn="just">
              <a:buNone/>
            </a:pPr>
            <a:r>
              <a:rPr lang="ru-RU" dirty="0" smtClean="0"/>
              <a:t>		</a:t>
            </a:r>
            <a:r>
              <a:rPr lang="ru-RU" sz="4500" dirty="0" smtClean="0"/>
              <a:t>Возникают </a:t>
            </a:r>
            <a:r>
              <a:rPr lang="ru-RU" sz="4500" dirty="0"/>
              <a:t>при поражении электрической установки разрядом </a:t>
            </a:r>
            <a:r>
              <a:rPr lang="ru-RU" sz="4500" b="1" dirty="0"/>
              <a:t>молнии</a:t>
            </a:r>
            <a:r>
              <a:rPr lang="ru-RU" sz="4500" dirty="0"/>
              <a:t>. С грозовым разрядом связано возникновение волн перенапряжений, достигающих нескольких тысяч киловольт. При отсутствии специальной защиты такие перенапряжения достаточны для перекрытия и повреждения изоляции установок любого номинального напряжения. Эти перенапряжения распространяются в электрической системе в форме волн и проникают во все элементы системы, в частности в аппаратуру и обмотки трансформаторов. Возникающие при этом переходные  процессы приводят к резкому повышению напряжений, воздействующих на внутреннюю изоляцию трансформаторов и аппаратов. Поэтому защита от грозовых перенапряжений является обязательным элементом надежной работы электрической системы.</a:t>
            </a:r>
          </a:p>
        </p:txBody>
      </p:sp>
      <p:pic>
        <p:nvPicPr>
          <p:cNvPr id="19460" name="Picture 4" descr="Защита от перенапряжения в сети :: BusinessMan.ru"/>
          <p:cNvPicPr>
            <a:picLocks noChangeAspect="1" noChangeArrowheads="1"/>
          </p:cNvPicPr>
          <p:nvPr/>
        </p:nvPicPr>
        <p:blipFill>
          <a:blip r:embed="rId2"/>
          <a:srcRect/>
          <a:stretch>
            <a:fillRect/>
          </a:stretch>
        </p:blipFill>
        <p:spPr bwMode="auto">
          <a:xfrm>
            <a:off x="214282" y="1643050"/>
            <a:ext cx="3500462" cy="3500462"/>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Внутренние перенапряжения</a:t>
            </a:r>
            <a:r>
              <a:rPr lang="ru-RU" dirty="0"/>
              <a:t> </a:t>
            </a:r>
          </a:p>
        </p:txBody>
      </p:sp>
      <p:sp>
        <p:nvSpPr>
          <p:cNvPr id="3" name="Содержимое 2"/>
          <p:cNvSpPr>
            <a:spLocks noGrp="1"/>
          </p:cNvSpPr>
          <p:nvPr>
            <p:ph idx="1"/>
          </p:nvPr>
        </p:nvSpPr>
        <p:spPr>
          <a:xfrm>
            <a:off x="457200" y="1500174"/>
            <a:ext cx="8229600" cy="4625989"/>
          </a:xfrm>
        </p:spPr>
        <p:txBody>
          <a:bodyPr>
            <a:normAutofit fontScale="70000" lnSpcReduction="20000"/>
          </a:bodyPr>
          <a:lstStyle/>
          <a:p>
            <a:pPr>
              <a:buNone/>
            </a:pPr>
            <a:r>
              <a:rPr lang="ru-RU" dirty="0" smtClean="0"/>
              <a:t>		Возникают </a:t>
            </a:r>
            <a:r>
              <a:rPr lang="ru-RU" dirty="0"/>
              <a:t>при переключениях в сети, при дуговых замыканиях на землю в сетях с изолированной и компенсированной </a:t>
            </a:r>
            <a:r>
              <a:rPr lang="ru-RU" dirty="0" err="1"/>
              <a:t>нейтралью</a:t>
            </a:r>
            <a:r>
              <a:rPr lang="ru-RU" dirty="0"/>
              <a:t>, а также при резонансных явлениях, возникающих на длинных линиях  и в несимметричных режимах. Такие перенапряжения существенно зависят от характеристик оборудования, в первую очередь выключателей, и схем сети. Внутренние перенапряжения, так же как и грозовые, носят статистический характер. Они могут в 3-3,5 раза превышать фазное напряжение установки. Как правило, изоляция установок до 220 кВ включительно такие напряжения выдерживает. При более высоких  номинальных напряжениях амплитудные значения внутренних перенапряжений могут стать выше значений пробивных напряжений изоляции. Приходится применять различные способы ограничения внутренних перенапряжений.</a:t>
            </a:r>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Внутренние перенапряжения</a:t>
            </a:r>
            <a:r>
              <a:rPr lang="ru-RU" dirty="0" smtClean="0"/>
              <a:t> </a:t>
            </a:r>
            <a:endParaRPr lang="ru-RU" dirty="0"/>
          </a:p>
        </p:txBody>
      </p:sp>
      <p:pic>
        <p:nvPicPr>
          <p:cNvPr id="4" name="Picture 2" descr="Особенности варисторных ограничителей импульсных перенапряжений » Сайт для  электриков - статьи, советы, примеры, схемы"/>
          <p:cNvPicPr>
            <a:picLocks noGrp="1" noChangeAspect="1" noChangeArrowheads="1"/>
          </p:cNvPicPr>
          <p:nvPr>
            <p:ph idx="1"/>
          </p:nvPr>
        </p:nvPicPr>
        <p:blipFill>
          <a:blip r:embed="rId2"/>
          <a:srcRect/>
          <a:stretch>
            <a:fillRect/>
          </a:stretch>
        </p:blipFill>
        <p:spPr bwMode="auto">
          <a:xfrm>
            <a:off x="1500166" y="1714488"/>
            <a:ext cx="6303456" cy="4727592"/>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Внутренние перенапряжения</a:t>
            </a:r>
            <a:r>
              <a:rPr lang="ru-RU" dirty="0" smtClean="0"/>
              <a:t> </a:t>
            </a:r>
            <a:endParaRPr lang="ru-RU" dirty="0"/>
          </a:p>
        </p:txBody>
      </p:sp>
      <p:sp>
        <p:nvSpPr>
          <p:cNvPr id="3" name="Содержимое 2"/>
          <p:cNvSpPr>
            <a:spLocks noGrp="1"/>
          </p:cNvSpPr>
          <p:nvPr>
            <p:ph idx="1"/>
          </p:nvPr>
        </p:nvSpPr>
        <p:spPr>
          <a:xfrm>
            <a:off x="3929058" y="1600200"/>
            <a:ext cx="4757742" cy="4614882"/>
          </a:xfrm>
        </p:spPr>
        <p:txBody>
          <a:bodyPr>
            <a:normAutofit fontScale="77500" lnSpcReduction="20000"/>
          </a:bodyPr>
          <a:lstStyle/>
          <a:p>
            <a:pPr>
              <a:buNone/>
            </a:pPr>
            <a:r>
              <a:rPr lang="ru-RU" dirty="0" smtClean="0"/>
              <a:t>		Взаимное </a:t>
            </a:r>
            <a:r>
              <a:rPr lang="ru-RU" dirty="0"/>
              <a:t>согласование значений воздействующих напряжений, характеристик защитной аппаратуры и электрических характеристик изоляции, обеспечивающее надежную работу и экономичность электрической установки называется </a:t>
            </a:r>
            <a:r>
              <a:rPr lang="ru-RU" b="1" dirty="0"/>
              <a:t>координацией</a:t>
            </a:r>
            <a:r>
              <a:rPr lang="ru-RU" dirty="0"/>
              <a:t> </a:t>
            </a:r>
            <a:r>
              <a:rPr lang="ru-RU" b="1" dirty="0"/>
              <a:t>изоляции</a:t>
            </a:r>
            <a:r>
              <a:rPr lang="ru-RU" dirty="0"/>
              <a:t> и представляет собой главную технико-экономическую задачу проектирования электроустановки.</a:t>
            </a:r>
          </a:p>
          <a:p>
            <a:endParaRPr lang="ru-RU" dirty="0"/>
          </a:p>
        </p:txBody>
      </p:sp>
      <p:pic>
        <p:nvPicPr>
          <p:cNvPr id="22530" name="Picture 2" descr="Cuándo se usa una cadena simple de aisladores (izquierda) y cuando cadena  doble (derecha)? | Sector Electricidad | Profesionales en Ingeniería  Eléctrica"/>
          <p:cNvPicPr>
            <a:picLocks noChangeAspect="1" noChangeArrowheads="1"/>
          </p:cNvPicPr>
          <p:nvPr/>
        </p:nvPicPr>
        <p:blipFill>
          <a:blip r:embed="rId2"/>
          <a:srcRect/>
          <a:stretch>
            <a:fillRect/>
          </a:stretch>
        </p:blipFill>
        <p:spPr bwMode="auto">
          <a:xfrm>
            <a:off x="714348" y="1714488"/>
            <a:ext cx="3072864" cy="3714752"/>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714356"/>
            <a:ext cx="8229600" cy="1143000"/>
          </a:xfrm>
        </p:spPr>
        <p:txBody>
          <a:bodyPr>
            <a:noAutofit/>
          </a:bodyPr>
          <a:lstStyle/>
          <a:p>
            <a:r>
              <a:rPr lang="ru-RU" sz="3200" b="1" dirty="0"/>
              <a:t>Работа изоляции в условиях длительного воздействия рабочего напряжения</a:t>
            </a:r>
            <a:endParaRPr lang="ru-RU" sz="3200" dirty="0"/>
          </a:p>
        </p:txBody>
      </p:sp>
      <p:sp>
        <p:nvSpPr>
          <p:cNvPr id="3" name="Содержимое 2"/>
          <p:cNvSpPr>
            <a:spLocks noGrp="1"/>
          </p:cNvSpPr>
          <p:nvPr>
            <p:ph idx="1"/>
          </p:nvPr>
        </p:nvSpPr>
        <p:spPr>
          <a:xfrm>
            <a:off x="457200" y="2214554"/>
            <a:ext cx="8229600" cy="3911609"/>
          </a:xfrm>
        </p:spPr>
        <p:txBody>
          <a:bodyPr>
            <a:normAutofit fontScale="70000" lnSpcReduction="20000"/>
          </a:bodyPr>
          <a:lstStyle/>
          <a:p>
            <a:pPr algn="just">
              <a:buNone/>
            </a:pPr>
            <a:r>
              <a:rPr lang="ru-RU" sz="3400" dirty="0" smtClean="0"/>
              <a:t>	На </a:t>
            </a:r>
            <a:r>
              <a:rPr lang="ru-RU" sz="3400" dirty="0"/>
              <a:t>протяжении всего срока службы изоляция находится под воздействием рабочего напряжения установки. В таблице приведена шкала принятых у нас в стране номинальных (средних междуфазных рабочих)  напряжений. В процессе эксплуатации имеют место отклонения от номинального напряжения, обусловленные падением напряжения в элементах электрической системы. При этом наибольшие рабочие напряжения в системе не должны превосходить значений, указанных в таблице. Там же приведены величины наибольших фазных напряжений,  которые прикладываются к изоляции между токоведущими частями и землей.</a:t>
            </a:r>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714356"/>
            <a:ext cx="8229600" cy="1143000"/>
          </a:xfrm>
        </p:spPr>
        <p:txBody>
          <a:bodyPr>
            <a:normAutofit fontScale="90000"/>
          </a:bodyPr>
          <a:lstStyle/>
          <a:p>
            <a:r>
              <a:rPr lang="ru-RU" sz="3100" b="1" dirty="0"/>
              <a:t>Таблица номинальных и наибольших (максимальных) рабочих напряжений электрических систем</a:t>
            </a:r>
            <a:r>
              <a:rPr lang="ru-RU" dirty="0"/>
              <a:t/>
            </a:r>
            <a:br>
              <a:rPr lang="ru-RU" dirty="0"/>
            </a:br>
            <a:endParaRPr lang="ru-RU" dirty="0"/>
          </a:p>
        </p:txBody>
      </p:sp>
      <p:graphicFrame>
        <p:nvGraphicFramePr>
          <p:cNvPr id="4" name="Таблица 3"/>
          <p:cNvGraphicFramePr>
            <a:graphicFrameLocks noGrp="1"/>
          </p:cNvGraphicFramePr>
          <p:nvPr/>
        </p:nvGraphicFramePr>
        <p:xfrm>
          <a:off x="142844" y="1928802"/>
          <a:ext cx="8072491" cy="2928958"/>
        </p:xfrm>
        <a:graphic>
          <a:graphicData uri="http://schemas.openxmlformats.org/drawingml/2006/table">
            <a:tbl>
              <a:tblPr/>
              <a:tblGrid>
                <a:gridCol w="1214446"/>
                <a:gridCol w="511056"/>
                <a:gridCol w="576999"/>
                <a:gridCol w="576999"/>
                <a:gridCol w="576999"/>
                <a:gridCol w="576999"/>
                <a:gridCol w="576999"/>
                <a:gridCol w="576999"/>
                <a:gridCol w="576999"/>
                <a:gridCol w="576999"/>
                <a:gridCol w="576999"/>
                <a:gridCol w="576999"/>
                <a:gridCol w="576999"/>
              </a:tblGrid>
              <a:tr h="836845">
                <a:tc>
                  <a:txBody>
                    <a:bodyPr/>
                    <a:lstStyle/>
                    <a:p>
                      <a:pPr algn="just" hangingPunct="0">
                        <a:spcAft>
                          <a:spcPts val="0"/>
                        </a:spcAft>
                      </a:pPr>
                      <a:endParaRPr lang="ru-RU" sz="16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2">
                  <a:txBody>
                    <a:bodyPr/>
                    <a:lstStyle/>
                    <a:p>
                      <a:pPr algn="ctr" hangingPunct="0">
                        <a:spcAft>
                          <a:spcPts val="0"/>
                        </a:spcAft>
                      </a:pPr>
                      <a:endParaRPr lang="ru-RU" sz="1600" dirty="0" smtClean="0">
                        <a:latin typeface="Times New Roman"/>
                        <a:ea typeface="Times New Roman"/>
                        <a:cs typeface="Times New Roman"/>
                      </a:endParaRPr>
                    </a:p>
                    <a:p>
                      <a:pPr algn="ctr" hangingPunct="0">
                        <a:spcAft>
                          <a:spcPts val="0"/>
                        </a:spcAft>
                      </a:pPr>
                      <a:r>
                        <a:rPr lang="ru-RU" sz="1600" dirty="0" err="1" smtClean="0">
                          <a:latin typeface="Times New Roman"/>
                          <a:ea typeface="Times New Roman"/>
                          <a:cs typeface="Times New Roman"/>
                        </a:rPr>
                        <a:t>U</a:t>
                      </a:r>
                      <a:r>
                        <a:rPr lang="ru-RU" sz="1600" baseline="-25000" dirty="0" err="1" smtClean="0">
                          <a:latin typeface="Times New Roman"/>
                          <a:ea typeface="Times New Roman"/>
                          <a:cs typeface="Times New Roman"/>
                        </a:rPr>
                        <a:t>ном</a:t>
                      </a:r>
                      <a:r>
                        <a:rPr lang="ru-RU" sz="1600" baseline="0" dirty="0" smtClean="0">
                          <a:latin typeface="Times New Roman"/>
                          <a:ea typeface="Times New Roman"/>
                          <a:cs typeface="Times New Roman"/>
                        </a:rPr>
                        <a:t> </a:t>
                      </a:r>
                      <a:r>
                        <a:rPr lang="ru-RU" sz="1600" dirty="0" smtClean="0">
                          <a:latin typeface="Times New Roman"/>
                          <a:ea typeface="Times New Roman"/>
                          <a:cs typeface="Times New Roman"/>
                        </a:rPr>
                        <a:t>кВ </a:t>
                      </a:r>
                      <a:endParaRPr lang="ru-RU" sz="16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hangingPunct="0">
                        <a:spcAft>
                          <a:spcPts val="0"/>
                        </a:spcAft>
                      </a:pPr>
                      <a:endParaRPr lang="ru-RU" sz="1400" dirty="0">
                        <a:latin typeface="Times New Roman"/>
                        <a:ea typeface="Times New Roman"/>
                        <a:cs typeface="Times New Roman"/>
                      </a:endParaRPr>
                    </a:p>
                  </a:txBody>
                  <a:tcPr marL="44450" marR="4445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hangingPunct="0">
                        <a:spcAft>
                          <a:spcPts val="0"/>
                        </a:spcAft>
                      </a:pPr>
                      <a:endParaRPr lang="ru-RU" sz="1400" dirty="0">
                        <a:latin typeface="Times New Roman"/>
                        <a:ea typeface="Times New Roman"/>
                        <a:cs typeface="Times New Roman"/>
                      </a:endParaRPr>
                    </a:p>
                  </a:txBody>
                  <a:tcPr marL="44450" marR="4445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hangingPunct="0">
                        <a:spcAft>
                          <a:spcPts val="0"/>
                        </a:spcAft>
                      </a:pPr>
                      <a:endParaRPr lang="ru-RU" sz="1400" dirty="0">
                        <a:latin typeface="Times New Roman"/>
                        <a:ea typeface="Times New Roman"/>
                        <a:cs typeface="Times New Roman"/>
                      </a:endParaRPr>
                    </a:p>
                  </a:txBody>
                  <a:tcPr marL="44450" marR="4445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hangingPunct="0">
                        <a:spcAft>
                          <a:spcPts val="0"/>
                        </a:spcAft>
                      </a:pPr>
                      <a:endParaRPr lang="ru-RU" sz="1400" dirty="0">
                        <a:latin typeface="Times New Roman"/>
                        <a:ea typeface="Times New Roman"/>
                        <a:cs typeface="Times New Roman"/>
                      </a:endParaRPr>
                    </a:p>
                  </a:txBody>
                  <a:tcPr marL="44450" marR="4445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hangingPunct="0">
                        <a:spcAft>
                          <a:spcPts val="0"/>
                        </a:spcAft>
                      </a:pPr>
                      <a:endParaRPr lang="ru-RU" sz="1400" dirty="0">
                        <a:latin typeface="Times New Roman"/>
                        <a:ea typeface="Times New Roman"/>
                        <a:cs typeface="Times New Roman"/>
                      </a:endParaRPr>
                    </a:p>
                  </a:txBody>
                  <a:tcPr marL="44450" marR="4445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hangingPunct="0">
                        <a:spcAft>
                          <a:spcPts val="0"/>
                        </a:spcAft>
                      </a:pPr>
                      <a:endParaRPr lang="ru-RU" sz="1400" dirty="0">
                        <a:latin typeface="Times New Roman"/>
                        <a:ea typeface="Times New Roman"/>
                        <a:cs typeface="Times New Roman"/>
                      </a:endParaRPr>
                    </a:p>
                  </a:txBody>
                  <a:tcPr marL="44450" marR="4445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hangingPunct="0">
                        <a:spcAft>
                          <a:spcPts val="0"/>
                        </a:spcAft>
                      </a:pPr>
                      <a:endParaRPr lang="ru-RU" sz="1400" dirty="0">
                        <a:latin typeface="Times New Roman"/>
                        <a:ea typeface="Times New Roman"/>
                        <a:cs typeface="Times New Roman"/>
                      </a:endParaRPr>
                    </a:p>
                  </a:txBody>
                  <a:tcPr marL="44450" marR="4445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hangingPunct="0">
                        <a:spcAft>
                          <a:spcPts val="0"/>
                        </a:spcAft>
                      </a:pPr>
                      <a:endParaRPr lang="ru-RU" sz="1400" dirty="0">
                        <a:latin typeface="Times New Roman"/>
                        <a:ea typeface="Times New Roman"/>
                        <a:cs typeface="Times New Roman"/>
                      </a:endParaRPr>
                    </a:p>
                  </a:txBody>
                  <a:tcPr marL="44450" marR="4445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hangingPunct="0">
                        <a:spcAft>
                          <a:spcPts val="0"/>
                        </a:spcAft>
                      </a:pPr>
                      <a:endParaRPr lang="ru-RU" sz="1400" dirty="0">
                        <a:latin typeface="Times New Roman"/>
                        <a:ea typeface="Times New Roman"/>
                        <a:cs typeface="Times New Roman"/>
                      </a:endParaRPr>
                    </a:p>
                  </a:txBody>
                  <a:tcPr marL="44450" marR="4445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hangingPunct="0">
                        <a:spcAft>
                          <a:spcPts val="0"/>
                        </a:spcAft>
                      </a:pPr>
                      <a:endParaRPr lang="ru-RU" sz="1400" dirty="0">
                        <a:latin typeface="Times New Roman"/>
                        <a:ea typeface="Times New Roman"/>
                        <a:cs typeface="Times New Roman"/>
                      </a:endParaRPr>
                    </a:p>
                  </a:txBody>
                  <a:tcPr marL="44450" marR="4445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hangingPunct="0">
                        <a:spcAft>
                          <a:spcPts val="0"/>
                        </a:spcAft>
                      </a:pPr>
                      <a:endParaRPr lang="ru-RU" sz="1400" dirty="0">
                        <a:latin typeface="Times New Roman"/>
                        <a:ea typeface="Times New Roman"/>
                        <a:cs typeface="Times New Roman"/>
                      </a:endParaRPr>
                    </a:p>
                  </a:txBody>
                  <a:tcPr marL="44450" marR="4445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8423">
                <a:tc>
                  <a:txBody>
                    <a:bodyPr/>
                    <a:lstStyle/>
                    <a:p>
                      <a:pPr algn="just" hangingPunct="0">
                        <a:spcAft>
                          <a:spcPts val="0"/>
                        </a:spcAft>
                      </a:pPr>
                      <a:endParaRPr lang="ru-RU" sz="160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ru-RU" sz="1600">
                          <a:latin typeface="Times New Roman"/>
                          <a:ea typeface="Times New Roman"/>
                          <a:cs typeface="Times New Roman"/>
                        </a:rPr>
                        <a:t>3</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ru-RU" sz="1600" dirty="0">
                          <a:latin typeface="Times New Roman"/>
                          <a:ea typeface="Times New Roman"/>
                          <a:cs typeface="Times New Roman"/>
                        </a:rPr>
                        <a:t>6</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ru-RU" sz="1600" dirty="0">
                          <a:latin typeface="Times New Roman"/>
                          <a:ea typeface="Times New Roman"/>
                          <a:cs typeface="Times New Roman"/>
                        </a:rPr>
                        <a:t>10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ru-RU" sz="1600" dirty="0">
                          <a:latin typeface="Times New Roman"/>
                          <a:ea typeface="Times New Roman"/>
                          <a:cs typeface="Times New Roman"/>
                        </a:rPr>
                        <a:t>20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ru-RU" sz="1600" dirty="0">
                          <a:latin typeface="Times New Roman"/>
                          <a:ea typeface="Times New Roman"/>
                          <a:cs typeface="Times New Roman"/>
                        </a:rPr>
                        <a:t>35</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ru-RU" sz="1600" dirty="0">
                          <a:latin typeface="Times New Roman"/>
                          <a:ea typeface="Times New Roman"/>
                          <a:cs typeface="Times New Roman"/>
                        </a:rPr>
                        <a:t>110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ru-RU" sz="1600" dirty="0">
                          <a:latin typeface="Times New Roman"/>
                          <a:ea typeface="Times New Roman"/>
                          <a:cs typeface="Times New Roman"/>
                        </a:rPr>
                        <a:t>150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ru-RU" sz="1600">
                          <a:latin typeface="Times New Roman"/>
                          <a:ea typeface="Times New Roman"/>
                          <a:cs typeface="Times New Roman"/>
                        </a:rPr>
                        <a:t>220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ru-RU" sz="1600">
                          <a:latin typeface="Times New Roman"/>
                          <a:ea typeface="Times New Roman"/>
                          <a:cs typeface="Times New Roman"/>
                        </a:rPr>
                        <a:t>330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ru-RU" sz="1600">
                          <a:latin typeface="Times New Roman"/>
                          <a:ea typeface="Times New Roman"/>
                          <a:cs typeface="Times New Roman"/>
                        </a:rPr>
                        <a:t>500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ru-RU" sz="1600">
                          <a:latin typeface="Times New Roman"/>
                          <a:ea typeface="Times New Roman"/>
                          <a:cs typeface="Times New Roman"/>
                        </a:rPr>
                        <a:t>750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ru-RU" sz="1600">
                          <a:latin typeface="Times New Roman"/>
                          <a:ea typeface="Times New Roman"/>
                          <a:cs typeface="Times New Roman"/>
                        </a:rPr>
                        <a:t>1150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6845">
                <a:tc>
                  <a:txBody>
                    <a:bodyPr/>
                    <a:lstStyle/>
                    <a:p>
                      <a:pPr algn="just" hangingPunct="0">
                        <a:spcAft>
                          <a:spcPts val="0"/>
                        </a:spcAft>
                      </a:pPr>
                      <a:r>
                        <a:rPr lang="ru-RU" sz="1600" dirty="0">
                          <a:latin typeface="Times New Roman"/>
                          <a:ea typeface="Times New Roman"/>
                          <a:cs typeface="Times New Roman"/>
                        </a:rPr>
                        <a:t>U  </a:t>
                      </a:r>
                      <a:endParaRPr lang="ru-RU" sz="1600" dirty="0" smtClean="0">
                        <a:latin typeface="Times New Roman"/>
                        <a:ea typeface="Times New Roman"/>
                        <a:cs typeface="Times New Roman"/>
                      </a:endParaRPr>
                    </a:p>
                    <a:p>
                      <a:pPr algn="just" hangingPunct="0">
                        <a:spcAft>
                          <a:spcPts val="0"/>
                        </a:spcAft>
                      </a:pPr>
                      <a:r>
                        <a:rPr lang="ru-RU" sz="1600" dirty="0" smtClean="0">
                          <a:latin typeface="Times New Roman"/>
                          <a:ea typeface="Times New Roman"/>
                          <a:cs typeface="Times New Roman"/>
                        </a:rPr>
                        <a:t> </a:t>
                      </a:r>
                      <a:r>
                        <a:rPr lang="ru-RU" sz="1600" dirty="0">
                          <a:latin typeface="Times New Roman"/>
                          <a:ea typeface="Times New Roman"/>
                          <a:cs typeface="Times New Roman"/>
                        </a:rPr>
                        <a:t>кВ</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a:latin typeface="Times New Roman"/>
                        <a:ea typeface="Times New Roman"/>
                        <a:cs typeface="Times New Roman"/>
                      </a:endParaRPr>
                    </a:p>
                    <a:p>
                      <a:pPr algn="just" hangingPunct="0">
                        <a:spcAft>
                          <a:spcPts val="0"/>
                        </a:spcAft>
                      </a:pPr>
                      <a:r>
                        <a:rPr lang="ru-RU" sz="1600">
                          <a:latin typeface="Times New Roman"/>
                          <a:ea typeface="Times New Roman"/>
                          <a:cs typeface="Times New Roman"/>
                        </a:rPr>
                        <a:t> 3,5</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a:latin typeface="Times New Roman"/>
                        <a:ea typeface="Times New Roman"/>
                        <a:cs typeface="Times New Roman"/>
                      </a:endParaRPr>
                    </a:p>
                    <a:p>
                      <a:pPr algn="just" hangingPunct="0">
                        <a:spcAft>
                          <a:spcPts val="0"/>
                        </a:spcAft>
                      </a:pPr>
                      <a:r>
                        <a:rPr lang="ru-RU" sz="1600">
                          <a:latin typeface="Times New Roman"/>
                          <a:ea typeface="Times New Roman"/>
                          <a:cs typeface="Times New Roman"/>
                        </a:rPr>
                        <a:t> 6,9</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a:latin typeface="Times New Roman"/>
                        <a:ea typeface="Times New Roman"/>
                        <a:cs typeface="Times New Roman"/>
                      </a:endParaRPr>
                    </a:p>
                    <a:p>
                      <a:pPr algn="just" hangingPunct="0">
                        <a:spcAft>
                          <a:spcPts val="0"/>
                        </a:spcAft>
                      </a:pPr>
                      <a:r>
                        <a:rPr lang="ru-RU" sz="1600">
                          <a:latin typeface="Times New Roman"/>
                          <a:ea typeface="Times New Roman"/>
                          <a:cs typeface="Times New Roman"/>
                        </a:rPr>
                        <a:t>11,5</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a:latin typeface="Times New Roman"/>
                        <a:ea typeface="Times New Roman"/>
                        <a:cs typeface="Times New Roman"/>
                      </a:endParaRPr>
                    </a:p>
                    <a:p>
                      <a:pPr algn="just" hangingPunct="0">
                        <a:spcAft>
                          <a:spcPts val="0"/>
                        </a:spcAft>
                      </a:pPr>
                      <a:r>
                        <a:rPr lang="ru-RU" sz="1600">
                          <a:latin typeface="Times New Roman"/>
                          <a:ea typeface="Times New Roman"/>
                          <a:cs typeface="Times New Roman"/>
                        </a:rPr>
                        <a:t> 23</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dirty="0">
                        <a:latin typeface="Times New Roman"/>
                        <a:ea typeface="Times New Roman"/>
                        <a:cs typeface="Times New Roman"/>
                      </a:endParaRPr>
                    </a:p>
                    <a:p>
                      <a:pPr algn="just" hangingPunct="0">
                        <a:spcAft>
                          <a:spcPts val="0"/>
                        </a:spcAft>
                      </a:pPr>
                      <a:r>
                        <a:rPr lang="ru-RU" sz="1600" dirty="0">
                          <a:latin typeface="Times New Roman"/>
                          <a:ea typeface="Times New Roman"/>
                          <a:cs typeface="Times New Roman"/>
                        </a:rPr>
                        <a:t>40,5</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dirty="0">
                        <a:latin typeface="Times New Roman"/>
                        <a:ea typeface="Times New Roman"/>
                        <a:cs typeface="Times New Roman"/>
                      </a:endParaRPr>
                    </a:p>
                    <a:p>
                      <a:pPr algn="just" hangingPunct="0">
                        <a:spcAft>
                          <a:spcPts val="0"/>
                        </a:spcAft>
                      </a:pPr>
                      <a:r>
                        <a:rPr lang="ru-RU" sz="1600" dirty="0">
                          <a:latin typeface="Times New Roman"/>
                          <a:ea typeface="Times New Roman"/>
                          <a:cs typeface="Times New Roman"/>
                        </a:rPr>
                        <a:t> 126</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dirty="0">
                        <a:latin typeface="Times New Roman"/>
                        <a:ea typeface="Times New Roman"/>
                        <a:cs typeface="Times New Roman"/>
                      </a:endParaRPr>
                    </a:p>
                    <a:p>
                      <a:pPr algn="just" hangingPunct="0">
                        <a:spcAft>
                          <a:spcPts val="0"/>
                        </a:spcAft>
                      </a:pPr>
                      <a:r>
                        <a:rPr lang="ru-RU" sz="1600" dirty="0">
                          <a:latin typeface="Times New Roman"/>
                          <a:ea typeface="Times New Roman"/>
                          <a:cs typeface="Times New Roman"/>
                        </a:rPr>
                        <a:t> 172</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dirty="0">
                        <a:latin typeface="Times New Roman"/>
                        <a:ea typeface="Times New Roman"/>
                        <a:cs typeface="Times New Roman"/>
                      </a:endParaRPr>
                    </a:p>
                    <a:p>
                      <a:pPr algn="just" hangingPunct="0">
                        <a:spcAft>
                          <a:spcPts val="0"/>
                        </a:spcAft>
                      </a:pPr>
                      <a:r>
                        <a:rPr lang="ru-RU" sz="1600" dirty="0">
                          <a:latin typeface="Times New Roman"/>
                          <a:ea typeface="Times New Roman"/>
                          <a:cs typeface="Times New Roman"/>
                        </a:rPr>
                        <a:t>252</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dirty="0">
                        <a:latin typeface="Times New Roman"/>
                        <a:ea typeface="Times New Roman"/>
                        <a:cs typeface="Times New Roman"/>
                      </a:endParaRPr>
                    </a:p>
                    <a:p>
                      <a:pPr algn="just" hangingPunct="0">
                        <a:spcAft>
                          <a:spcPts val="0"/>
                        </a:spcAft>
                      </a:pPr>
                      <a:r>
                        <a:rPr lang="ru-RU" sz="1600" dirty="0">
                          <a:latin typeface="Times New Roman"/>
                          <a:ea typeface="Times New Roman"/>
                          <a:cs typeface="Times New Roman"/>
                        </a:rPr>
                        <a:t> 363</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dirty="0">
                        <a:latin typeface="Times New Roman"/>
                        <a:ea typeface="Times New Roman"/>
                        <a:cs typeface="Times New Roman"/>
                      </a:endParaRPr>
                    </a:p>
                    <a:p>
                      <a:pPr algn="just" hangingPunct="0">
                        <a:spcAft>
                          <a:spcPts val="0"/>
                        </a:spcAft>
                      </a:pPr>
                      <a:r>
                        <a:rPr lang="ru-RU" sz="1600" dirty="0">
                          <a:latin typeface="Times New Roman"/>
                          <a:ea typeface="Times New Roman"/>
                          <a:cs typeface="Times New Roman"/>
                        </a:rPr>
                        <a:t> 525</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a:latin typeface="Times New Roman"/>
                        <a:ea typeface="Times New Roman"/>
                        <a:cs typeface="Times New Roman"/>
                      </a:endParaRPr>
                    </a:p>
                    <a:p>
                      <a:pPr algn="just" hangingPunct="0">
                        <a:spcAft>
                          <a:spcPts val="0"/>
                        </a:spcAft>
                      </a:pPr>
                      <a:r>
                        <a:rPr lang="ru-RU" sz="1600">
                          <a:latin typeface="Times New Roman"/>
                          <a:ea typeface="Times New Roman"/>
                          <a:cs typeface="Times New Roman"/>
                        </a:rPr>
                        <a:t>787,</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a:latin typeface="Times New Roman"/>
                        <a:ea typeface="Times New Roman"/>
                        <a:cs typeface="Times New Roman"/>
                      </a:endParaRPr>
                    </a:p>
                    <a:p>
                      <a:pPr algn="just" hangingPunct="0">
                        <a:spcAft>
                          <a:spcPts val="0"/>
                        </a:spcAft>
                      </a:pPr>
                      <a:r>
                        <a:rPr lang="ru-RU" sz="1600">
                          <a:latin typeface="Times New Roman"/>
                          <a:ea typeface="Times New Roman"/>
                          <a:cs typeface="Times New Roman"/>
                        </a:rPr>
                        <a:t>1200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6845">
                <a:tc>
                  <a:txBody>
                    <a:bodyPr/>
                    <a:lstStyle/>
                    <a:p>
                      <a:pPr algn="just" hangingPunct="0">
                        <a:spcAft>
                          <a:spcPts val="0"/>
                        </a:spcAft>
                      </a:pPr>
                      <a:r>
                        <a:rPr lang="ru-RU" sz="1600" dirty="0">
                          <a:latin typeface="Times New Roman"/>
                          <a:ea typeface="Times New Roman"/>
                          <a:cs typeface="Times New Roman"/>
                        </a:rPr>
                        <a:t>U </a:t>
                      </a:r>
                    </a:p>
                    <a:p>
                      <a:pPr algn="just" hangingPunct="0">
                        <a:spcAft>
                          <a:spcPts val="0"/>
                        </a:spcAft>
                      </a:pPr>
                      <a:r>
                        <a:rPr lang="ru-RU" sz="1600" dirty="0">
                          <a:latin typeface="Times New Roman"/>
                          <a:ea typeface="Times New Roman"/>
                          <a:cs typeface="Times New Roman"/>
                        </a:rPr>
                        <a:t>  кВ</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a:latin typeface="Times New Roman"/>
                        <a:ea typeface="Times New Roman"/>
                        <a:cs typeface="Times New Roman"/>
                      </a:endParaRPr>
                    </a:p>
                    <a:p>
                      <a:pPr algn="just" hangingPunct="0">
                        <a:spcAft>
                          <a:spcPts val="0"/>
                        </a:spcAft>
                      </a:pPr>
                      <a:r>
                        <a:rPr lang="ru-RU" sz="1600">
                          <a:latin typeface="Times New Roman"/>
                          <a:ea typeface="Times New Roman"/>
                          <a:cs typeface="Times New Roman"/>
                        </a:rPr>
                        <a:t> 2,0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a:latin typeface="Times New Roman"/>
                        <a:ea typeface="Times New Roman"/>
                        <a:cs typeface="Times New Roman"/>
                      </a:endParaRPr>
                    </a:p>
                    <a:p>
                      <a:pPr algn="just" hangingPunct="0">
                        <a:spcAft>
                          <a:spcPts val="0"/>
                        </a:spcAft>
                      </a:pPr>
                      <a:r>
                        <a:rPr lang="ru-RU" sz="1600">
                          <a:latin typeface="Times New Roman"/>
                          <a:ea typeface="Times New Roman"/>
                          <a:cs typeface="Times New Roman"/>
                        </a:rPr>
                        <a:t> 4,0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a:latin typeface="Times New Roman"/>
                        <a:ea typeface="Times New Roman"/>
                        <a:cs typeface="Times New Roman"/>
                      </a:endParaRPr>
                    </a:p>
                    <a:p>
                      <a:pPr algn="just" hangingPunct="0">
                        <a:spcAft>
                          <a:spcPts val="0"/>
                        </a:spcAft>
                      </a:pPr>
                      <a:r>
                        <a:rPr lang="ru-RU" sz="1600">
                          <a:latin typeface="Times New Roman"/>
                          <a:ea typeface="Times New Roman"/>
                          <a:cs typeface="Times New Roman"/>
                        </a:rPr>
                        <a:t> 6,65</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a:latin typeface="Times New Roman"/>
                        <a:ea typeface="Times New Roman"/>
                        <a:cs typeface="Times New Roman"/>
                      </a:endParaRPr>
                    </a:p>
                    <a:p>
                      <a:pPr algn="just" hangingPunct="0">
                        <a:spcAft>
                          <a:spcPts val="0"/>
                        </a:spcAft>
                      </a:pPr>
                      <a:r>
                        <a:rPr lang="ru-RU" sz="1600">
                          <a:latin typeface="Times New Roman"/>
                          <a:ea typeface="Times New Roman"/>
                          <a:cs typeface="Times New Roman"/>
                        </a:rPr>
                        <a:t> 13,3</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a:latin typeface="Times New Roman"/>
                        <a:ea typeface="Times New Roman"/>
                        <a:cs typeface="Times New Roman"/>
                      </a:endParaRPr>
                    </a:p>
                    <a:p>
                      <a:pPr algn="just" hangingPunct="0">
                        <a:spcAft>
                          <a:spcPts val="0"/>
                        </a:spcAft>
                      </a:pPr>
                      <a:r>
                        <a:rPr lang="ru-RU" sz="1600">
                          <a:latin typeface="Times New Roman"/>
                          <a:ea typeface="Times New Roman"/>
                          <a:cs typeface="Times New Roman"/>
                        </a:rPr>
                        <a:t> 23,4</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a:latin typeface="Times New Roman"/>
                        <a:ea typeface="Times New Roman"/>
                        <a:cs typeface="Times New Roman"/>
                      </a:endParaRPr>
                    </a:p>
                    <a:p>
                      <a:pPr algn="just" hangingPunct="0">
                        <a:spcAft>
                          <a:spcPts val="0"/>
                        </a:spcAft>
                      </a:pPr>
                      <a:r>
                        <a:rPr lang="ru-RU" sz="1600">
                          <a:latin typeface="Times New Roman"/>
                          <a:ea typeface="Times New Roman"/>
                          <a:cs typeface="Times New Roman"/>
                        </a:rPr>
                        <a:t> 72,8</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a:latin typeface="Times New Roman"/>
                        <a:ea typeface="Times New Roman"/>
                        <a:cs typeface="Times New Roman"/>
                      </a:endParaRPr>
                    </a:p>
                    <a:p>
                      <a:pPr algn="just" hangingPunct="0">
                        <a:spcAft>
                          <a:spcPts val="0"/>
                        </a:spcAft>
                      </a:pPr>
                      <a:r>
                        <a:rPr lang="ru-RU" sz="1600">
                          <a:latin typeface="Times New Roman"/>
                          <a:ea typeface="Times New Roman"/>
                          <a:cs typeface="Times New Roman"/>
                        </a:rPr>
                        <a:t> 100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dirty="0">
                        <a:latin typeface="Times New Roman"/>
                        <a:ea typeface="Times New Roman"/>
                        <a:cs typeface="Times New Roman"/>
                      </a:endParaRPr>
                    </a:p>
                    <a:p>
                      <a:pPr algn="just" hangingPunct="0">
                        <a:spcAft>
                          <a:spcPts val="0"/>
                        </a:spcAft>
                      </a:pPr>
                      <a:r>
                        <a:rPr lang="ru-RU" sz="1600" dirty="0">
                          <a:latin typeface="Times New Roman"/>
                          <a:ea typeface="Times New Roman"/>
                          <a:cs typeface="Times New Roman"/>
                        </a:rPr>
                        <a:t> 146</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dirty="0">
                        <a:latin typeface="Times New Roman"/>
                        <a:ea typeface="Times New Roman"/>
                        <a:cs typeface="Times New Roman"/>
                      </a:endParaRPr>
                    </a:p>
                    <a:p>
                      <a:pPr algn="just" hangingPunct="0">
                        <a:spcAft>
                          <a:spcPts val="0"/>
                        </a:spcAft>
                      </a:pPr>
                      <a:r>
                        <a:rPr lang="ru-RU" sz="1600" dirty="0">
                          <a:latin typeface="Times New Roman"/>
                          <a:ea typeface="Times New Roman"/>
                          <a:cs typeface="Times New Roman"/>
                        </a:rPr>
                        <a:t> 210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dirty="0">
                        <a:latin typeface="Times New Roman"/>
                        <a:ea typeface="Times New Roman"/>
                        <a:cs typeface="Times New Roman"/>
                      </a:endParaRPr>
                    </a:p>
                    <a:p>
                      <a:pPr algn="just" hangingPunct="0">
                        <a:spcAft>
                          <a:spcPts val="0"/>
                        </a:spcAft>
                      </a:pPr>
                      <a:r>
                        <a:rPr lang="ru-RU" sz="1600" dirty="0">
                          <a:latin typeface="Times New Roman"/>
                          <a:ea typeface="Times New Roman"/>
                          <a:cs typeface="Times New Roman"/>
                        </a:rPr>
                        <a:t> 304</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dirty="0">
                        <a:latin typeface="Times New Roman"/>
                        <a:ea typeface="Times New Roman"/>
                        <a:cs typeface="Times New Roman"/>
                      </a:endParaRPr>
                    </a:p>
                    <a:p>
                      <a:pPr algn="just" hangingPunct="0">
                        <a:spcAft>
                          <a:spcPts val="0"/>
                        </a:spcAft>
                      </a:pPr>
                      <a:r>
                        <a:rPr lang="ru-RU" sz="1600" dirty="0">
                          <a:latin typeface="Times New Roman"/>
                          <a:ea typeface="Times New Roman"/>
                          <a:cs typeface="Times New Roman"/>
                        </a:rPr>
                        <a:t> 455</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endParaRPr lang="ru-RU" sz="1600" dirty="0">
                        <a:latin typeface="Times New Roman"/>
                        <a:ea typeface="Times New Roman"/>
                        <a:cs typeface="Times New Roman"/>
                      </a:endParaRPr>
                    </a:p>
                    <a:p>
                      <a:pPr algn="just" hangingPunct="0">
                        <a:spcAft>
                          <a:spcPts val="0"/>
                        </a:spcAft>
                      </a:pPr>
                      <a:r>
                        <a:rPr lang="ru-RU" sz="1600" dirty="0">
                          <a:latin typeface="Times New Roman"/>
                          <a:ea typeface="Times New Roman"/>
                          <a:cs typeface="Times New Roman"/>
                        </a:rPr>
                        <a:t> 695</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24580" name="Object 4"/>
          <p:cNvGraphicFramePr>
            <a:graphicFrameLocks noChangeAspect="1"/>
          </p:cNvGraphicFramePr>
          <p:nvPr/>
        </p:nvGraphicFramePr>
        <p:xfrm>
          <a:off x="0" y="0"/>
          <a:ext cx="180975" cy="66675"/>
        </p:xfrm>
        <a:graphic>
          <a:graphicData uri="http://schemas.openxmlformats.org/presentationml/2006/ole">
            <p:oleObj spid="_x0000_s24580" name="Формула" r:id="rId3" imgW="457002" imgH="165028" progId="Equation.3">
              <p:embed/>
            </p:oleObj>
          </a:graphicData>
        </a:graphic>
      </p:graphicFrame>
      <p:graphicFrame>
        <p:nvGraphicFramePr>
          <p:cNvPr id="24579" name="Object 3"/>
          <p:cNvGraphicFramePr>
            <a:graphicFrameLocks noChangeAspect="1"/>
          </p:cNvGraphicFramePr>
          <p:nvPr/>
        </p:nvGraphicFramePr>
        <p:xfrm>
          <a:off x="0" y="0"/>
          <a:ext cx="47625" cy="95250"/>
        </p:xfrm>
        <a:graphic>
          <a:graphicData uri="http://schemas.openxmlformats.org/presentationml/2006/ole">
            <p:oleObj spid="_x0000_s24579" name="Формула" r:id="rId4" imgW="126890" imgH="241091" progId="Equation.3">
              <p:embed/>
            </p:oleObj>
          </a:graphicData>
        </a:graphic>
      </p:graphicFrame>
      <p:graphicFrame>
        <p:nvGraphicFramePr>
          <p:cNvPr id="24578" name="Object 2"/>
          <p:cNvGraphicFramePr>
            <a:graphicFrameLocks noChangeAspect="1"/>
          </p:cNvGraphicFramePr>
          <p:nvPr/>
        </p:nvGraphicFramePr>
        <p:xfrm>
          <a:off x="357158" y="3286124"/>
          <a:ext cx="714381" cy="214290"/>
        </p:xfrm>
        <a:graphic>
          <a:graphicData uri="http://schemas.openxmlformats.org/presentationml/2006/ole">
            <p:oleObj spid="_x0000_s24578" name="Формула" r:id="rId5" imgW="1002865" imgH="266584" progId="Equation.3">
              <p:embed/>
            </p:oleObj>
          </a:graphicData>
        </a:graphic>
      </p:graphicFrame>
      <p:graphicFrame>
        <p:nvGraphicFramePr>
          <p:cNvPr id="24577" name="Object 1"/>
          <p:cNvGraphicFramePr>
            <a:graphicFrameLocks noChangeAspect="1"/>
          </p:cNvGraphicFramePr>
          <p:nvPr/>
        </p:nvGraphicFramePr>
        <p:xfrm>
          <a:off x="357158" y="4143380"/>
          <a:ext cx="642943" cy="142876"/>
        </p:xfrm>
        <a:graphic>
          <a:graphicData uri="http://schemas.openxmlformats.org/presentationml/2006/ole">
            <p:oleObj spid="_x0000_s24577" name="Формула" r:id="rId6" imgW="723586" imgH="165028" progId="Equation.3">
              <p:embed/>
            </p:oleObj>
          </a:graphicData>
        </a:graphic>
      </p:graphicFrame>
      <p:sp>
        <p:nvSpPr>
          <p:cNvPr id="10" name="Прямоугольник 9"/>
          <p:cNvSpPr/>
          <p:nvPr/>
        </p:nvSpPr>
        <p:spPr>
          <a:xfrm>
            <a:off x="214282" y="5000636"/>
            <a:ext cx="8143932" cy="369332"/>
          </a:xfrm>
          <a:prstGeom prst="rect">
            <a:avLst/>
          </a:prstGeom>
        </p:spPr>
        <p:txBody>
          <a:bodyPr wrap="square">
            <a:spAutoFit/>
          </a:bodyPr>
          <a:lstStyle/>
          <a:p>
            <a:r>
              <a:rPr lang="ru-RU" dirty="0" smtClean="0"/>
              <a:t>              </a:t>
            </a:r>
            <a:r>
              <a:rPr lang="ru-RU" dirty="0"/>
              <a:t>/ при изолированной </a:t>
            </a:r>
            <a:r>
              <a:rPr lang="ru-RU" dirty="0" err="1"/>
              <a:t>нейтрали</a:t>
            </a:r>
            <a:r>
              <a:rPr lang="ru-RU" dirty="0"/>
              <a:t> /        при заземленной </a:t>
            </a:r>
            <a:r>
              <a:rPr lang="ru-RU" dirty="0" err="1"/>
              <a:t>нейтрали</a:t>
            </a:r>
            <a:r>
              <a:rPr lang="ru-RU" dirty="0"/>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85728"/>
            <a:ext cx="8229600" cy="1143000"/>
          </a:xfrm>
        </p:spPr>
        <p:txBody>
          <a:bodyPr>
            <a:noAutofit/>
          </a:bodyPr>
          <a:lstStyle/>
          <a:p>
            <a:r>
              <a:rPr lang="ru-RU" sz="3200" b="1" dirty="0" smtClean="0"/>
              <a:t>Работа изоляции в условиях длительного воздействия рабочего напряжения</a:t>
            </a:r>
            <a:endParaRPr lang="ru-RU" sz="3200" dirty="0"/>
          </a:p>
        </p:txBody>
      </p:sp>
      <p:sp>
        <p:nvSpPr>
          <p:cNvPr id="3" name="Содержимое 2"/>
          <p:cNvSpPr>
            <a:spLocks noGrp="1"/>
          </p:cNvSpPr>
          <p:nvPr>
            <p:ph idx="1"/>
          </p:nvPr>
        </p:nvSpPr>
        <p:spPr/>
        <p:txBody>
          <a:bodyPr>
            <a:normAutofit fontScale="92500" lnSpcReduction="20000"/>
          </a:bodyPr>
          <a:lstStyle/>
          <a:p>
            <a:pPr hangingPunct="0"/>
            <a:r>
              <a:rPr lang="ru-RU" dirty="0"/>
              <a:t>Нежелательные последствия пробоя воздуха - это возможность возникновения устойчивой дуги. На линиях электропередачи дуговое замыкание на землю или между проводами приводит к отключению линии на время, необходимое для восстановления изоляции. </a:t>
            </a:r>
          </a:p>
          <a:p>
            <a:pPr hangingPunct="0"/>
            <a:r>
              <a:rPr lang="ru-RU" dirty="0"/>
              <a:t>	Возможность ликвидации дуговых замыканий на землю, представляющих собой наиболее распространенный вид нарушений нормальной работы сети, зависит от способа заземления </a:t>
            </a:r>
            <a:r>
              <a:rPr lang="ru-RU" dirty="0" err="1"/>
              <a:t>нейтрали</a:t>
            </a:r>
            <a:r>
              <a:rPr lang="ru-RU" dirty="0"/>
              <a:t>.</a:t>
            </a:r>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smtClean="0"/>
              <a:t>Работа изоляции в условиях длительного воздействия рабочего напряжения</a:t>
            </a:r>
            <a:endParaRPr lang="ru-RU" sz="3200" dirty="0"/>
          </a:p>
        </p:txBody>
      </p:sp>
      <p:sp>
        <p:nvSpPr>
          <p:cNvPr id="3" name="Содержимое 2"/>
          <p:cNvSpPr>
            <a:spLocks noGrp="1"/>
          </p:cNvSpPr>
          <p:nvPr>
            <p:ph idx="1"/>
          </p:nvPr>
        </p:nvSpPr>
        <p:spPr>
          <a:xfrm>
            <a:off x="4786314" y="1643050"/>
            <a:ext cx="4143404" cy="4983179"/>
          </a:xfrm>
        </p:spPr>
        <p:txBody>
          <a:bodyPr>
            <a:normAutofit/>
          </a:bodyPr>
          <a:lstStyle/>
          <a:p>
            <a:pPr algn="just"/>
            <a:r>
              <a:rPr lang="ru-RU" sz="1600" dirty="0"/>
              <a:t>При работе сети с изолированной </a:t>
            </a:r>
            <a:r>
              <a:rPr lang="ru-RU" sz="1600" dirty="0" err="1"/>
              <a:t>нейтралью</a:t>
            </a:r>
            <a:r>
              <a:rPr lang="ru-RU" sz="1600" dirty="0"/>
              <a:t> через место однофазного замыкания на землю проходит емкостный ток неповрежденных фаз. В сетях небольшой напряженности, имеющих небольшие емкостные токи, дуга гаснет при первом прохождении тока через </a:t>
            </a:r>
            <a:r>
              <a:rPr lang="ru-RU" sz="1600" dirty="0" smtClean="0"/>
              <a:t>нуль </a:t>
            </a:r>
            <a:r>
              <a:rPr lang="ru-RU" sz="1600" dirty="0"/>
              <a:t>и нормальная схема электроснабжения восстанавливается без отключения поврежденного участка. Таким образом, большинство однофазных замыканий на землю оказываются неопасными. Повышение протяженности сети вызывает увеличение емкостных токов, что приводит к затяжному горению дуги, развитию колебаний из-за ее неустойчивого характера, возможности переброски дуги на другие фазы. </a:t>
            </a:r>
          </a:p>
        </p:txBody>
      </p:sp>
      <p:pic>
        <p:nvPicPr>
          <p:cNvPr id="26628" name="Picture 4" descr="Токи замыкания на землю в сетях с изолированной нейтралью | Справочник по  проектированию подстанций"/>
          <p:cNvPicPr>
            <a:picLocks noChangeAspect="1" noChangeArrowheads="1"/>
          </p:cNvPicPr>
          <p:nvPr/>
        </p:nvPicPr>
        <p:blipFill>
          <a:blip r:embed="rId2"/>
          <a:srcRect l="1728" r="2361"/>
          <a:stretch>
            <a:fillRect/>
          </a:stretch>
        </p:blipFill>
        <p:spPr bwMode="auto">
          <a:xfrm>
            <a:off x="214282" y="1428736"/>
            <a:ext cx="4857784" cy="4253814"/>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b="1" dirty="0" smtClean="0"/>
              <a:t>Работа изоляции в условиях длительного воздействия рабочего напряжения</a:t>
            </a:r>
            <a:endParaRPr lang="ru-RU" sz="3200" dirty="0"/>
          </a:p>
        </p:txBody>
      </p:sp>
      <p:sp>
        <p:nvSpPr>
          <p:cNvPr id="3" name="Содержимое 2"/>
          <p:cNvSpPr>
            <a:spLocks noGrp="1"/>
          </p:cNvSpPr>
          <p:nvPr>
            <p:ph idx="1"/>
          </p:nvPr>
        </p:nvSpPr>
        <p:spPr/>
        <p:txBody>
          <a:bodyPr>
            <a:normAutofit fontScale="85000" lnSpcReduction="20000"/>
          </a:bodyPr>
          <a:lstStyle/>
          <a:p>
            <a:r>
              <a:rPr lang="ru-RU" dirty="0"/>
              <a:t>облегчения условий гашения дуги в </a:t>
            </a:r>
            <a:r>
              <a:rPr lang="ru-RU" dirty="0" err="1"/>
              <a:t>нейтрали</a:t>
            </a:r>
            <a:r>
              <a:rPr lang="ru-RU" dirty="0"/>
              <a:t> трансформаторов включаются реакторы с большой индуктивностью (дугогасящие реакторы); при однофазном замыкании на землю индуктивный ток реактора компенсирует емкостный ток, в результате чего ток замыкания на землю резко уменьшается. Это приводит к ликвидации дуги и восстановлению нормальных условий работы</a:t>
            </a:r>
            <a:r>
              <a:rPr lang="ru-RU" dirty="0" smtClean="0"/>
              <a:t>. </a:t>
            </a:r>
            <a:r>
              <a:rPr lang="ru-RU" dirty="0"/>
              <a:t>Эти сети не отключаются при однофазных замыканиях на землю, поэтому в них возможны повышения напряжения на неповрежденных фазах до линейного.</a:t>
            </a:r>
          </a:p>
          <a:p>
            <a:endParaRPr lang="ru-RU" dirty="0"/>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smtClean="0"/>
              <a:t>Работа изоляции в условиях длительного воздействия рабочего напряжения</a:t>
            </a:r>
            <a:endParaRPr lang="ru-RU" sz="3200" dirty="0"/>
          </a:p>
        </p:txBody>
      </p:sp>
      <p:sp>
        <p:nvSpPr>
          <p:cNvPr id="3" name="Содержимое 2"/>
          <p:cNvSpPr>
            <a:spLocks noGrp="1"/>
          </p:cNvSpPr>
          <p:nvPr>
            <p:ph idx="1"/>
          </p:nvPr>
        </p:nvSpPr>
        <p:spPr>
          <a:xfrm>
            <a:off x="928662" y="4071942"/>
            <a:ext cx="7758138" cy="2054221"/>
          </a:xfrm>
        </p:spPr>
        <p:txBody>
          <a:bodyPr>
            <a:normAutofit fontScale="62500" lnSpcReduction="20000"/>
          </a:bodyPr>
          <a:lstStyle/>
          <a:p>
            <a:r>
              <a:rPr lang="ru-RU" dirty="0"/>
              <a:t>В сетях с заземленной </a:t>
            </a:r>
            <a:r>
              <a:rPr lang="ru-RU" dirty="0" err="1"/>
              <a:t>нейтралью</a:t>
            </a:r>
            <a:r>
              <a:rPr lang="ru-RU" dirty="0"/>
              <a:t> ток однофазного </a:t>
            </a:r>
            <a:r>
              <a:rPr lang="ru-RU" dirty="0" err="1"/>
              <a:t>к.з</a:t>
            </a:r>
            <a:r>
              <a:rPr lang="ru-RU" dirty="0"/>
              <a:t>. приводит в действие релейную защиту, вызывающую селективное повреждение отключенного участка. Благодаря быстрому отключению дуга не успевает переброситься на другие фазы или причинить повреждение изоляции. Линия может быть вновь включена в работу через доли секунды, что используется в системах автоматического повторного включения (АПВ).</a:t>
            </a:r>
          </a:p>
          <a:p>
            <a:endParaRPr lang="ru-RU" dirty="0"/>
          </a:p>
        </p:txBody>
      </p:sp>
      <p:pic>
        <p:nvPicPr>
          <p:cNvPr id="50178" name="Picture 2"/>
          <p:cNvPicPr>
            <a:picLocks noChangeAspect="1" noChangeArrowheads="1"/>
          </p:cNvPicPr>
          <p:nvPr/>
        </p:nvPicPr>
        <p:blipFill>
          <a:blip r:embed="rId2"/>
          <a:srcRect l="42969" t="50695" r="26171" b="23611"/>
          <a:stretch>
            <a:fillRect/>
          </a:stretch>
        </p:blipFill>
        <p:spPr bwMode="auto">
          <a:xfrm>
            <a:off x="2071670" y="1500174"/>
            <a:ext cx="5286412" cy="2475914"/>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smtClean="0"/>
              <a:t>Работа изоляции в условиях длительного воздействия рабочего напряжения</a:t>
            </a:r>
            <a:endParaRPr lang="ru-RU" sz="3200" dirty="0"/>
          </a:p>
        </p:txBody>
      </p:sp>
      <p:sp>
        <p:nvSpPr>
          <p:cNvPr id="3" name="Содержимое 2"/>
          <p:cNvSpPr>
            <a:spLocks noGrp="1"/>
          </p:cNvSpPr>
          <p:nvPr>
            <p:ph idx="1"/>
          </p:nvPr>
        </p:nvSpPr>
        <p:spPr/>
        <p:txBody>
          <a:bodyPr>
            <a:normAutofit fontScale="92500" lnSpcReduction="20000"/>
          </a:bodyPr>
          <a:lstStyle/>
          <a:p>
            <a:r>
              <a:rPr lang="ru-RU" dirty="0" smtClean="0"/>
              <a:t>Поскольку изоляция постоянно находится под рабочим напряжением, а также испытывает механические, тепловые и другие воздействия, она постепенно теряет свои первоначальные свойства, и ее электрическая прочность снижается - изоляция подвергается старению. Необходимо, чтобы в течение всего срока службы, на который рассчитана установка, так называемая длительная прочность  изоляции не снизилась бы до величины наибольшего рабочего напряжения установки.</a:t>
            </a:r>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3200" dirty="0" smtClean="0"/>
              <a:t>Контрольные вопросы</a:t>
            </a:r>
            <a:endParaRPr lang="ru-RU" sz="3200" dirty="0"/>
          </a:p>
        </p:txBody>
      </p:sp>
      <p:sp>
        <p:nvSpPr>
          <p:cNvPr id="3" name="Содержимое 2"/>
          <p:cNvSpPr>
            <a:spLocks noGrp="1"/>
          </p:cNvSpPr>
          <p:nvPr>
            <p:ph idx="1"/>
          </p:nvPr>
        </p:nvSpPr>
        <p:spPr/>
        <p:txBody>
          <a:bodyPr>
            <a:normAutofit fontScale="85000" lnSpcReduction="10000"/>
          </a:bodyPr>
          <a:lstStyle/>
          <a:p>
            <a:pPr marL="514350" indent="-514350">
              <a:buFont typeface="+mj-lt"/>
              <a:buAutoNum type="arabicPeriod"/>
            </a:pPr>
            <a:r>
              <a:rPr lang="ru-RU" dirty="0" smtClean="0"/>
              <a:t>Что изучает предмет </a:t>
            </a:r>
            <a:r>
              <a:rPr lang="ru-RU" dirty="0" smtClean="0"/>
              <a:t>перенапряжение </a:t>
            </a:r>
            <a:r>
              <a:rPr lang="ru-RU" dirty="0" smtClean="0"/>
              <a:t>и </a:t>
            </a:r>
            <a:r>
              <a:rPr lang="ru-RU" dirty="0" smtClean="0"/>
              <a:t>изоляция</a:t>
            </a:r>
            <a:r>
              <a:rPr lang="ru-RU" dirty="0" smtClean="0"/>
              <a:t>. </a:t>
            </a:r>
            <a:r>
              <a:rPr lang="ru-RU" dirty="0" smtClean="0"/>
              <a:t>Классификация </a:t>
            </a:r>
            <a:r>
              <a:rPr lang="ru-RU" dirty="0" smtClean="0"/>
              <a:t>и общая характеристика перенапряжений.</a:t>
            </a:r>
            <a:endParaRPr lang="ru-RU" dirty="0" smtClean="0"/>
          </a:p>
          <a:p>
            <a:pPr marL="514350" indent="-514350">
              <a:buFont typeface="+mj-lt"/>
              <a:buAutoNum type="arabicPeriod"/>
            </a:pPr>
            <a:r>
              <a:rPr lang="kk-KZ" dirty="0" smtClean="0"/>
              <a:t>Основные виды изоляции электроустановок. Дать определение каждому.</a:t>
            </a:r>
          </a:p>
          <a:p>
            <a:pPr marL="514350" indent="-514350">
              <a:buFont typeface="+mj-lt"/>
              <a:buAutoNum type="arabicPeriod"/>
            </a:pPr>
            <a:r>
              <a:rPr lang="ru-RU" dirty="0" smtClean="0"/>
              <a:t>Грозовая деятельность. Внешние перенапряжения. </a:t>
            </a:r>
          </a:p>
          <a:p>
            <a:pPr marL="514350" indent="-514350">
              <a:buFont typeface="+mj-lt"/>
              <a:buAutoNum type="arabicPeriod"/>
            </a:pPr>
            <a:r>
              <a:rPr lang="ru-RU" dirty="0" smtClean="0"/>
              <a:t>Режимы </a:t>
            </a:r>
            <a:r>
              <a:rPr lang="ru-RU" dirty="0" err="1" smtClean="0"/>
              <a:t>нейтрали</a:t>
            </a:r>
            <a:r>
              <a:rPr lang="ru-RU" dirty="0" smtClean="0"/>
              <a:t> в 3-х фазных сетях. Перенапряжения при дуговом замыкании фазы на землю в сетях с изолированной </a:t>
            </a:r>
            <a:r>
              <a:rPr lang="ru-RU" dirty="0" err="1" smtClean="0"/>
              <a:t>нейтралью</a:t>
            </a:r>
            <a:r>
              <a:rPr lang="ru-RU" dirty="0" smtClean="0"/>
              <a:t>.</a:t>
            </a:r>
          </a:p>
          <a:p>
            <a:pPr marL="514350" indent="-514350">
              <a:buFont typeface="+mj-lt"/>
              <a:buAutoNum type="arabicPeriod"/>
            </a:pPr>
            <a:r>
              <a:rPr lang="kk-KZ" smtClean="0"/>
              <a:t>Дать объяснение внутренним перенапряжениям, причины возникновения. </a:t>
            </a:r>
            <a:endParaRPr lang="ru-RU" dirty="0" smtClean="0"/>
          </a:p>
          <a:p>
            <a:pPr marL="514350" indent="-514350">
              <a:buFont typeface="+mj-lt"/>
              <a:buAutoNum type="arabicPeriod"/>
            </a:pPr>
            <a:endParaRPr lang="kk-KZ" dirty="0" smtClean="0"/>
          </a:p>
          <a:p>
            <a:pPr marL="514350" indent="-514350">
              <a:buNone/>
            </a:pPr>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268</TotalTime>
  <Words>904</Words>
  <Application>Microsoft Office PowerPoint</Application>
  <PresentationFormat>Экран (4:3)</PresentationFormat>
  <Paragraphs>111</Paragraphs>
  <Slides>19</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19</vt:i4>
      </vt:variant>
    </vt:vector>
  </HeadingPairs>
  <TitlesOfParts>
    <vt:vector size="21" baseType="lpstr">
      <vt:lpstr>Тема Office</vt:lpstr>
      <vt:lpstr>Формула</vt:lpstr>
      <vt:lpstr>Изоляция и перенапряжения или техника высоких напряжений. Изоляция электрических установок.</vt:lpstr>
      <vt:lpstr>Техника высоких напряжений</vt:lpstr>
      <vt:lpstr>Изоляция электрических установок</vt:lpstr>
      <vt:lpstr>Слайд 4</vt:lpstr>
      <vt:lpstr>Внешняя изоляция </vt:lpstr>
      <vt:lpstr>Внутренняя изоляция </vt:lpstr>
      <vt:lpstr>Слайд 7</vt:lpstr>
      <vt:lpstr>Грозовые перенапряжения </vt:lpstr>
      <vt:lpstr>Внутренние перенапряжения </vt:lpstr>
      <vt:lpstr>Внутренние перенапряжения </vt:lpstr>
      <vt:lpstr>Внутренние перенапряжения </vt:lpstr>
      <vt:lpstr>Работа изоляции в условиях длительного воздействия рабочего напряжения</vt:lpstr>
      <vt:lpstr>Таблица номинальных и наибольших (максимальных) рабочих напряжений электрических систем </vt:lpstr>
      <vt:lpstr>Работа изоляции в условиях длительного воздействия рабочего напряжения</vt:lpstr>
      <vt:lpstr>Работа изоляции в условиях длительного воздействия рабочего напряжения</vt:lpstr>
      <vt:lpstr>Работа изоляции в условиях длительного воздействия рабочего напряжения</vt:lpstr>
      <vt:lpstr>Работа изоляции в условиях длительного воздействия рабочего напряжения</vt:lpstr>
      <vt:lpstr>Работа изоляции в условиях длительного воздействия рабочего напряжения</vt:lpstr>
      <vt:lpstr>Контрольные вопросы</vt:lpstr>
    </vt:vector>
  </TitlesOfParts>
  <Company>Organization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Изоляция и перенапряжения или техника высоких напряжений. Изоляция электрических установок.</dc:title>
  <dc:creator>Azamat</dc:creator>
  <cp:lastModifiedBy>Azamat</cp:lastModifiedBy>
  <cp:revision>14</cp:revision>
  <dcterms:created xsi:type="dcterms:W3CDTF">2021-09-03T06:27:23Z</dcterms:created>
  <dcterms:modified xsi:type="dcterms:W3CDTF">2021-09-03T15:11:04Z</dcterms:modified>
</cp:coreProperties>
</file>